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258" r:id="rId2"/>
    <p:sldId id="417" r:id="rId3"/>
    <p:sldId id="259" r:id="rId4"/>
    <p:sldId id="356" r:id="rId5"/>
    <p:sldId id="418" r:id="rId6"/>
    <p:sldId id="419" r:id="rId7"/>
    <p:sldId id="420" r:id="rId8"/>
    <p:sldId id="421" r:id="rId9"/>
    <p:sldId id="363" r:id="rId10"/>
    <p:sldId id="364" r:id="rId11"/>
    <p:sldId id="365" r:id="rId12"/>
    <p:sldId id="422" r:id="rId13"/>
    <p:sldId id="423" r:id="rId14"/>
    <p:sldId id="424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381" r:id="rId23"/>
    <p:sldId id="432" r:id="rId24"/>
    <p:sldId id="433" r:id="rId25"/>
    <p:sldId id="434" r:id="rId26"/>
    <p:sldId id="435" r:id="rId27"/>
    <p:sldId id="436" r:id="rId28"/>
    <p:sldId id="437" r:id="rId29"/>
    <p:sldId id="438" r:id="rId30"/>
    <p:sldId id="439" r:id="rId31"/>
    <p:sldId id="390" r:id="rId32"/>
    <p:sldId id="391" r:id="rId33"/>
    <p:sldId id="440" r:id="rId34"/>
    <p:sldId id="393" r:id="rId35"/>
    <p:sldId id="394" r:id="rId36"/>
    <p:sldId id="395" r:id="rId37"/>
    <p:sldId id="441" r:id="rId38"/>
    <p:sldId id="442" r:id="rId39"/>
    <p:sldId id="443" r:id="rId40"/>
    <p:sldId id="399" r:id="rId41"/>
    <p:sldId id="400" r:id="rId42"/>
    <p:sldId id="401" r:id="rId43"/>
    <p:sldId id="444" r:id="rId44"/>
    <p:sldId id="445" r:id="rId45"/>
    <p:sldId id="446" r:id="rId46"/>
    <p:sldId id="448" r:id="rId47"/>
    <p:sldId id="449" r:id="rId48"/>
    <p:sldId id="450" r:id="rId49"/>
    <p:sldId id="408" r:id="rId50"/>
    <p:sldId id="451" r:id="rId51"/>
    <p:sldId id="452" r:id="rId52"/>
    <p:sldId id="411" r:id="rId53"/>
    <p:sldId id="412" r:id="rId54"/>
    <p:sldId id="413" r:id="rId55"/>
    <p:sldId id="415" r:id="rId56"/>
    <p:sldId id="318" r:id="rId57"/>
    <p:sldId id="355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9321"/>
    <a:srgbClr val="FCD334"/>
    <a:srgbClr val="FFF3C1"/>
    <a:srgbClr val="F9BE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-96" y="-1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4B241-9ED2-8346-A6FC-7C573C4D8827}" type="datetimeFigureOut">
              <a:rPr lang="en-US" smtClean="0"/>
              <a:t>17/3/14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DFB7-6964-0041-9EF8-3BBD137B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6CE95-EF84-4C40-B522-FCC6C3A04E14}" type="datetimeFigureOut">
              <a:rPr lang="en-US" smtClean="0"/>
              <a:t>17/3/14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82084-2C80-C847-9CCA-97BFC4387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3F84A-6DCB-6146-B39D-030C9A738A1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Image </a:t>
            </a:r>
            <a:r>
              <a:rPr lang="en-US" dirty="0" smtClean="0"/>
              <a:t>source: http://</a:t>
            </a:r>
            <a:r>
              <a:rPr lang="en-US" dirty="0" err="1" smtClean="0"/>
              <a:t>ultimatepeter.com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-content/uploads/2013/12/</a:t>
            </a:r>
            <a:r>
              <a:rPr lang="en-US" dirty="0" err="1" smtClean="0"/>
              <a:t>wep.png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562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7942F35-8E00-A44F-8792-CBB99D187EEB}" type="slidenum">
              <a:rPr lang="en-US"/>
              <a:pPr/>
              <a:t>32</a:t>
            </a:fld>
            <a:endParaRPr lang="en-US"/>
          </a:p>
        </p:txBody>
      </p:sp>
      <p:sp>
        <p:nvSpPr>
          <p:cNvPr id="1559554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5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5A12DF-39BD-BB44-8AC5-D14C8D5A6AC1}" type="slidenum">
              <a:rPr lang="en-US"/>
              <a:pPr/>
              <a:t>33</a:t>
            </a:fld>
            <a:endParaRPr lang="en-US"/>
          </a:p>
        </p:txBody>
      </p:sp>
      <p:sp>
        <p:nvSpPr>
          <p:cNvPr id="15616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1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BB19F-3183-144D-AB0C-50C1B5885BB8}" type="slidenum">
              <a:rPr lang="en-US"/>
              <a:pPr/>
              <a:t>34</a:t>
            </a:fld>
            <a:endParaRPr lang="en-US"/>
          </a:p>
        </p:txBody>
      </p:sp>
      <p:sp>
        <p:nvSpPr>
          <p:cNvPr id="133837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BE744E-4385-704E-B633-F1B22F5ED264}" type="slidenum">
              <a:rPr lang="en-US"/>
              <a:pPr/>
              <a:t>35</a:t>
            </a:fld>
            <a:endParaRPr lang="en-US"/>
          </a:p>
        </p:txBody>
      </p:sp>
      <p:sp>
        <p:nvSpPr>
          <p:cNvPr id="144281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2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E1E9B1-BDE1-6C46-BA6A-03EC61828642}" type="slidenum">
              <a:rPr lang="en-US"/>
              <a:pPr/>
              <a:t>36</a:t>
            </a:fld>
            <a:endParaRPr lang="en-US"/>
          </a:p>
        </p:txBody>
      </p:sp>
      <p:sp>
        <p:nvSpPr>
          <p:cNvPr id="128921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8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B78B62-8DAE-354B-8852-038463B1EC90}" type="slidenum">
              <a:rPr lang="en-US"/>
              <a:pPr/>
              <a:t>40</a:t>
            </a:fld>
            <a:endParaRPr lang="en-US"/>
          </a:p>
        </p:txBody>
      </p:sp>
      <p:sp>
        <p:nvSpPr>
          <p:cNvPr id="1344514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DFCA7F4-ED91-2A41-8DE5-1D0B2460E88C}" type="slidenum">
              <a:rPr lang="en-US"/>
              <a:pPr/>
              <a:t>41</a:t>
            </a:fld>
            <a:endParaRPr lang="en-US"/>
          </a:p>
        </p:txBody>
      </p:sp>
      <p:sp>
        <p:nvSpPr>
          <p:cNvPr id="134656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D77A20E-FE40-734C-BD6E-1B0F921FA0AE}" type="slidenum">
              <a:rPr lang="en-US"/>
              <a:pPr/>
              <a:t>42</a:t>
            </a:fld>
            <a:endParaRPr lang="en-US"/>
          </a:p>
        </p:txBody>
      </p:sp>
      <p:sp>
        <p:nvSpPr>
          <p:cNvPr id="1502210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0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80C594-BA3F-3A4A-ACAA-FEAECC8EE728}" type="slidenum">
              <a:rPr lang="en-US"/>
              <a:pPr/>
              <a:t>49</a:t>
            </a:fld>
            <a:endParaRPr lang="en-US"/>
          </a:p>
        </p:txBody>
      </p:sp>
      <p:sp>
        <p:nvSpPr>
          <p:cNvPr id="1370114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447CA5-A7F5-EE44-A5F4-DC73E75D4E48}" type="slidenum">
              <a:rPr lang="en-US"/>
              <a:pPr/>
              <a:t>52</a:t>
            </a:fld>
            <a:endParaRPr lang="en-US"/>
          </a:p>
        </p:txBody>
      </p:sp>
      <p:sp>
        <p:nvSpPr>
          <p:cNvPr id="138240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8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EBCC80-471E-684A-B924-7D70D7ABC5F3}" type="slidenum">
              <a:rPr lang="en-US"/>
              <a:pPr/>
              <a:t>53</a:t>
            </a:fld>
            <a:endParaRPr lang="en-US"/>
          </a:p>
        </p:txBody>
      </p:sp>
      <p:sp>
        <p:nvSpPr>
          <p:cNvPr id="1571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F85003-6BE1-D44A-8009-14BB45ACACB8}" type="slidenum">
              <a:rPr lang="en-US"/>
              <a:pPr/>
              <a:t>54</a:t>
            </a:fld>
            <a:endParaRPr lang="en-US"/>
          </a:p>
        </p:txBody>
      </p:sp>
      <p:sp>
        <p:nvSpPr>
          <p:cNvPr id="1567746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67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32ACA6-CA1A-DB46-A7EB-A3C1359F463A}" type="slidenum">
              <a:rPr lang="en-US"/>
              <a:pPr/>
              <a:t>55</a:t>
            </a:fld>
            <a:endParaRPr lang="en-US"/>
          </a:p>
        </p:txBody>
      </p:sp>
      <p:sp>
        <p:nvSpPr>
          <p:cNvPr id="144896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4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637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http://2.bp.blogspot.com/-M8oKe2_nLFQ/</a:t>
            </a:r>
            <a:r>
              <a:rPr lang="en-US" dirty="0" err="1" smtClean="0"/>
              <a:t>TyqaGyrOVcI</a:t>
            </a:r>
            <a:r>
              <a:rPr lang="en-US" dirty="0" smtClean="0"/>
              <a:t>/AAAAAAAAA1U/</a:t>
            </a:r>
            <a:r>
              <a:rPr lang="en-US" dirty="0" err="1" smtClean="0"/>
              <a:t>MJUJDGRGewo</a:t>
            </a:r>
            <a:r>
              <a:rPr lang="en-US" dirty="0" smtClean="0"/>
              <a:t>/s1600/</a:t>
            </a:r>
            <a:r>
              <a:rPr lang="en-US" dirty="0" err="1" smtClean="0"/>
              <a:t>wpa+secure.jpg</a:t>
            </a:r>
            <a:r>
              <a:rPr lang="en-US" dirty="0" smtClean="0"/>
              <a:t> | https://</a:t>
            </a:r>
            <a:r>
              <a:rPr lang="en-US" dirty="0" err="1" smtClean="0"/>
              <a:t>blog.dbrgn.ch</a:t>
            </a:r>
            <a:r>
              <a:rPr lang="en-US" dirty="0" smtClean="0"/>
              <a:t>/images/2014/1/</a:t>
            </a:r>
            <a:r>
              <a:rPr lang="en-US" dirty="0" err="1" smtClean="0"/>
              <a:t>ssl_ok.png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Gildas Avoine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9B7364-6128-7345-A504-A4AD8B7F3AD9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7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17D5BC-CA45-B14F-8586-0300C4837899}" type="slidenum">
              <a:rPr lang="en-US"/>
              <a:pPr/>
              <a:t>4</a:t>
            </a:fld>
            <a:endParaRPr lang="en-US"/>
          </a:p>
        </p:txBody>
      </p:sp>
      <p:sp>
        <p:nvSpPr>
          <p:cNvPr id="1264642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100138" y="676275"/>
            <a:ext cx="4602162" cy="3452813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64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945" y="4352775"/>
            <a:ext cx="5083969" cy="4129011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www.spiegel.de</a:t>
            </a:r>
            <a:r>
              <a:rPr lang="en-US" dirty="0" smtClean="0"/>
              <a:t>/international/world/a-941262.html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366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199EA3-59E3-E042-A141-33EB10727FED}" type="slidenum">
              <a:rPr lang="en-US"/>
              <a:pPr/>
              <a:t>9</a:t>
            </a:fld>
            <a:endParaRPr lang="en-US"/>
          </a:p>
        </p:txBody>
      </p:sp>
      <p:sp>
        <p:nvSpPr>
          <p:cNvPr id="1303554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0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40E623C-4494-8D4B-A18A-FFADEE78E1EB}" type="slidenum">
              <a:rPr lang="en-US"/>
              <a:pPr/>
              <a:t>11</a:t>
            </a:fld>
            <a:endParaRPr lang="en-US"/>
          </a:p>
        </p:txBody>
      </p:sp>
      <p:sp>
        <p:nvSpPr>
          <p:cNvPr id="146329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6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File:Seattle</a:t>
            </a:r>
            <a:r>
              <a:rPr lang="en-US" dirty="0" smtClean="0"/>
              <a:t>_-_</a:t>
            </a:r>
            <a:r>
              <a:rPr lang="en-US" dirty="0" err="1" smtClean="0"/>
              <a:t>Columbia_City_WiFi.jpg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16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8E87A7-BB2D-3A45-90A9-7D46E2A9F397}" type="slidenum">
              <a:rPr lang="en-US"/>
              <a:pPr/>
              <a:t>22</a:t>
            </a:fld>
            <a:endParaRPr lang="en-US"/>
          </a:p>
        </p:txBody>
      </p:sp>
      <p:sp>
        <p:nvSpPr>
          <p:cNvPr id="1330178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3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3F785D-7662-0D40-8501-3FCF8375E4DD}" type="slidenum">
              <a:rPr lang="en-US"/>
              <a:pPr/>
              <a:t>31</a:t>
            </a:fld>
            <a:endParaRPr lang="en-US"/>
          </a:p>
        </p:txBody>
      </p:sp>
      <p:sp>
        <p:nvSpPr>
          <p:cNvPr id="1315842" name="Rectangle 2"/>
          <p:cNvSpPr>
            <a:spLocks noRo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" y="4624667"/>
            <a:ext cx="8556625" cy="13133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934" y="5937990"/>
            <a:ext cx="7037266" cy="373162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317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2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01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7C201EC-6861-9646-9A9C-3043BF79DC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904253"/>
            <a:ext cx="8727141" cy="45193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ckwell"/>
                <a:ea typeface="+mj-ea"/>
                <a:cs typeface="Rockwel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3"/>
            </a:gs>
            <a:gs pos="75000">
              <a:schemeClr val="bg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6" y="484094"/>
            <a:ext cx="7853081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706" y="1600200"/>
            <a:ext cx="8727141" cy="482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Rockwell"/>
          <a:ea typeface="+mj-ea"/>
          <a:cs typeface="Rockwell"/>
        </a:defRPr>
      </a:lvl1pPr>
    </p:titleStyle>
    <p:bodyStyle>
      <a:lvl1pPr marL="342000" indent="-342000" algn="l" defTabSz="914400" rtl="0" eaLnBrk="1" latinLnBrk="0" hangingPunct="1">
        <a:spcBef>
          <a:spcPts val="2000"/>
        </a:spcBef>
        <a:buClr>
          <a:schemeClr val="accent6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1pPr>
      <a:lvl2pPr marL="496800" indent="-270000" algn="l" defTabSz="914400" rtl="0" eaLnBrk="1" latinLnBrk="0" hangingPunct="1">
        <a:spcBef>
          <a:spcPts val="600"/>
        </a:spcBef>
        <a:buClr>
          <a:schemeClr val="accent2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ircrack-ng.org" TargetMode="External"/><Relationship Id="rId4" Type="http://schemas.openxmlformats.org/officeDocument/2006/relationships/hyperlink" Target="http://sourceforge.net/projects/wepcrack/" TargetMode="External"/><Relationship Id="rId5" Type="http://schemas.openxmlformats.org/officeDocument/2006/relationships/hyperlink" Target="http://airsnort.shmoo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wigle.ne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WEP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410200"/>
            <a:ext cx="7037266" cy="9009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INGI2347: COMPUTER SYSTEM SECURITY (Spring 2014)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mtClean="0"/>
              <a:t>Marco Canini</a:t>
            </a:r>
            <a:endParaRPr lang="en-US" dirty="0"/>
          </a:p>
        </p:txBody>
      </p:sp>
      <p:pic>
        <p:nvPicPr>
          <p:cNvPr id="2" name="Picture 1" descr="UCL_mention_RVB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4495800"/>
            <a:ext cx="1111383" cy="1539240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152400" y="6400800"/>
            <a:ext cx="6580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9pPr>
          </a:lstStyle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Lecture slides adapted from UCL INGI2347 by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Gildas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Avoine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Upenn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CSE331 by Steve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Zdancewic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and</a:t>
            </a:r>
            <a:b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Dan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Boneh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Stanford Cryptography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I@Coursera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 Reproduced with permission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192" y="1088672"/>
            <a:ext cx="2528606" cy="252860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9675" y="583970"/>
            <a:ext cx="1917655" cy="123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8519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Authentication in </a:t>
            </a:r>
            <a:r>
              <a:rPr lang="en-US" sz="2800" dirty="0" err="1"/>
              <a:t>WiFi</a:t>
            </a:r>
            <a:r>
              <a:rPr lang="en-US" sz="2800" dirty="0"/>
              <a:t> </a:t>
            </a:r>
            <a:r>
              <a:rPr lang="en-US" sz="2800" dirty="0" smtClean="0"/>
              <a:t>networks</a:t>
            </a:r>
            <a:endParaRPr lang="en-US" sz="28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(in general)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462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46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 options</a:t>
            </a:r>
            <a:endParaRPr lang="en-US" dirty="0"/>
          </a:p>
        </p:txBody>
      </p:sp>
      <p:sp>
        <p:nvSpPr>
          <p:cNvPr id="1462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Open </a:t>
            </a:r>
            <a:r>
              <a:rPr lang="en-US" dirty="0"/>
              <a:t>systems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Do </a:t>
            </a:r>
            <a:r>
              <a:rPr lang="en-US" dirty="0"/>
              <a:t>not broadcast </a:t>
            </a:r>
            <a:r>
              <a:rPr lang="en-US" dirty="0" smtClean="0"/>
              <a:t>AP’s SSID</a:t>
            </a:r>
            <a:endParaRPr lang="en-US" dirty="0"/>
          </a:p>
          <a:p>
            <a:pPr>
              <a:lnSpc>
                <a:spcPct val="130000"/>
              </a:lnSpc>
            </a:pPr>
            <a:r>
              <a:rPr lang="en-US" dirty="0" smtClean="0"/>
              <a:t>MAC </a:t>
            </a:r>
            <a:r>
              <a:rPr lang="en-US" dirty="0"/>
              <a:t>address filter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Cryptography </a:t>
            </a:r>
            <a:r>
              <a:rPr lang="en-US" dirty="0"/>
              <a:t>(WEP, WPA, or WPA2)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05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 authentication at </a:t>
            </a:r>
            <a:r>
              <a:rPr lang="en-US" dirty="0" smtClean="0"/>
              <a:t>all</a:t>
            </a:r>
            <a:endParaRPr lang="en-US" dirty="0"/>
          </a:p>
          <a:p>
            <a:r>
              <a:rPr lang="en-US" dirty="0" smtClean="0"/>
              <a:t>Less </a:t>
            </a:r>
            <a:r>
              <a:rPr lang="en-US" dirty="0"/>
              <a:t>and less used?</a:t>
            </a:r>
          </a:p>
          <a:p>
            <a:pPr lvl="1"/>
            <a:r>
              <a:rPr lang="en-US" dirty="0"/>
              <a:t>Usually, providers impose authentication by </a:t>
            </a:r>
            <a:r>
              <a:rPr lang="en-US" dirty="0" smtClean="0"/>
              <a:t>default</a:t>
            </a:r>
            <a:endParaRPr lang="en-US" dirty="0"/>
          </a:p>
          <a:p>
            <a:pPr lvl="1"/>
            <a:r>
              <a:rPr lang="en-US" dirty="0"/>
              <a:t>Public free hot spots without </a:t>
            </a:r>
            <a:r>
              <a:rPr lang="en-US" dirty="0" smtClean="0"/>
              <a:t>authentication</a:t>
            </a:r>
            <a:endParaRPr lang="en-US" dirty="0"/>
          </a:p>
          <a:p>
            <a:pPr lvl="1"/>
            <a:r>
              <a:rPr lang="en-US" dirty="0"/>
              <a:t>Non-free hot spots in hotels, train stations, etc.</a:t>
            </a:r>
          </a:p>
          <a:p>
            <a:pPr lvl="2"/>
            <a:r>
              <a:rPr lang="en-US" dirty="0"/>
              <a:t>High Level Authentication (</a:t>
            </a:r>
            <a:r>
              <a:rPr lang="en-US" dirty="0" smtClean="0"/>
              <a:t>e.g</a:t>
            </a:r>
            <a:r>
              <a:rPr lang="en-US" dirty="0"/>
              <a:t>. RADIUS Server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Communities sharing their </a:t>
            </a:r>
            <a:r>
              <a:rPr lang="en-US" dirty="0" smtClean="0"/>
              <a:t>access</a:t>
            </a:r>
            <a:endParaRPr lang="en-US" dirty="0"/>
          </a:p>
          <a:p>
            <a:pPr lvl="2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smtClean="0"/>
              <a:t>FON (</a:t>
            </a:r>
            <a:r>
              <a:rPr lang="en-US" dirty="0" err="1" smtClean="0"/>
              <a:t>Belgacom</a:t>
            </a:r>
            <a:r>
              <a:rPr lang="en-US" dirty="0" smtClean="0"/>
              <a:t>), VOO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7086" y="3233250"/>
            <a:ext cx="2392751" cy="319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55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AP’s SSID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AP broadcasts its </a:t>
            </a:r>
            <a:r>
              <a:rPr lang="en-US" dirty="0" smtClean="0"/>
              <a:t>SSID</a:t>
            </a:r>
            <a:endParaRPr lang="en-US" dirty="0"/>
          </a:p>
          <a:p>
            <a:pPr lvl="1"/>
            <a:r>
              <a:rPr lang="en-US" dirty="0"/>
              <a:t>Allow clients to dynamically discover the </a:t>
            </a:r>
            <a:r>
              <a:rPr lang="en-US" dirty="0" smtClean="0"/>
              <a:t>AP</a:t>
            </a:r>
            <a:endParaRPr lang="en-US" dirty="0"/>
          </a:p>
          <a:p>
            <a:r>
              <a:rPr lang="en-US" dirty="0" smtClean="0"/>
              <a:t>SSID </a:t>
            </a:r>
            <a:r>
              <a:rPr lang="en-US" dirty="0"/>
              <a:t>be used to authenticate a client</a:t>
            </a:r>
          </a:p>
          <a:p>
            <a:pPr lvl="1"/>
            <a:r>
              <a:rPr lang="en-US" dirty="0" smtClean="0"/>
              <a:t>By avoiding broadcasting SSID</a:t>
            </a:r>
          </a:p>
          <a:p>
            <a:pPr lvl="1"/>
            <a:r>
              <a:rPr lang="en-US" dirty="0" smtClean="0"/>
              <a:t>Client </a:t>
            </a:r>
            <a:r>
              <a:rPr lang="en-US" dirty="0"/>
              <a:t>must know the </a:t>
            </a:r>
            <a:r>
              <a:rPr lang="en-US" dirty="0" smtClean="0"/>
              <a:t>SSID</a:t>
            </a:r>
            <a:endParaRPr lang="en-US" dirty="0"/>
          </a:p>
          <a:p>
            <a:r>
              <a:rPr lang="en-US" dirty="0"/>
              <a:t>Not secure </a:t>
            </a:r>
            <a:r>
              <a:rPr lang="en-US" dirty="0" smtClean="0"/>
              <a:t>because</a:t>
            </a:r>
            <a:br>
              <a:rPr lang="en-US" dirty="0" smtClean="0"/>
            </a:br>
            <a:r>
              <a:rPr lang="en-US" dirty="0" smtClean="0"/>
              <a:t>SSID </a:t>
            </a:r>
            <a:r>
              <a:rPr lang="en-US" dirty="0"/>
              <a:t>can be </a:t>
            </a:r>
            <a:r>
              <a:rPr lang="en-US" dirty="0" smtClean="0"/>
              <a:t>eavesdropped</a:t>
            </a:r>
            <a:endParaRPr lang="en-US" dirty="0"/>
          </a:p>
          <a:p>
            <a:pPr lvl="1"/>
            <a:r>
              <a:rPr lang="en-US" dirty="0"/>
              <a:t>When a legitimate client </a:t>
            </a:r>
            <a:r>
              <a:rPr lang="en-US" dirty="0" smtClean="0"/>
              <a:t>connects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306" y="3591922"/>
            <a:ext cx="3955541" cy="2659076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4289476" y="3445651"/>
            <a:ext cx="1483111" cy="21934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7898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SSID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Sniff </a:t>
            </a:r>
            <a:r>
              <a:rPr lang="en-US" dirty="0"/>
              <a:t>the environment with </a:t>
            </a:r>
            <a:r>
              <a:rPr lang="en-US" dirty="0" smtClean="0"/>
              <a:t>e.g</a:t>
            </a:r>
            <a:r>
              <a:rPr lang="en-US" dirty="0"/>
              <a:t>. Kismet, </a:t>
            </a:r>
            <a:r>
              <a:rPr lang="en-US" dirty="0" err="1"/>
              <a:t>Airodump</a:t>
            </a:r>
            <a:r>
              <a:rPr lang="en-US" dirty="0"/>
              <a:t>, Network </a:t>
            </a:r>
            <a:r>
              <a:rPr lang="en-US" dirty="0" err="1"/>
              <a:t>Stumbler</a:t>
            </a:r>
            <a:r>
              <a:rPr lang="en-US" dirty="0"/>
              <a:t> (Windows), </a:t>
            </a:r>
            <a:r>
              <a:rPr lang="en-US" dirty="0" err="1"/>
              <a:t>inSSIDer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" y="2712175"/>
            <a:ext cx="6160016" cy="3711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40" y="3153831"/>
            <a:ext cx="3880898" cy="306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80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 address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 stores </a:t>
            </a:r>
            <a:r>
              <a:rPr lang="en-US" dirty="0"/>
              <a:t>a list </a:t>
            </a:r>
            <a:r>
              <a:rPr lang="en-US" dirty="0" smtClean="0"/>
              <a:t>of </a:t>
            </a:r>
            <a:r>
              <a:rPr lang="en-US" dirty="0"/>
              <a:t>MAC </a:t>
            </a:r>
            <a:r>
              <a:rPr lang="en-US" dirty="0" smtClean="0"/>
              <a:t>addresses that are authorized to connect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Attacker </a:t>
            </a:r>
            <a:r>
              <a:rPr lang="en-US" dirty="0"/>
              <a:t>can </a:t>
            </a:r>
            <a:r>
              <a:rPr lang="en-US" dirty="0" smtClean="0"/>
              <a:t>sniff the MAC </a:t>
            </a:r>
            <a:r>
              <a:rPr lang="en-US" dirty="0"/>
              <a:t>address of a legitimate </a:t>
            </a:r>
            <a:r>
              <a:rPr lang="en-US" dirty="0" smtClean="0"/>
              <a:t>mobile station </a:t>
            </a:r>
            <a:r>
              <a:rPr lang="en-US" dirty="0"/>
              <a:t>and </a:t>
            </a:r>
            <a:r>
              <a:rPr lang="en-US" dirty="0" smtClean="0"/>
              <a:t>steal it by replacing own </a:t>
            </a:r>
            <a:r>
              <a:rPr lang="en-US" dirty="0"/>
              <a:t>MAC address </a:t>
            </a:r>
            <a:r>
              <a:rPr lang="en-US" dirty="0" smtClean="0"/>
              <a:t>with that MAC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3306" y="2167023"/>
            <a:ext cx="3886532" cy="25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10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Crypto: </a:t>
            </a:r>
            <a:r>
              <a:rPr lang="en-US" b="1" dirty="0" smtClean="0"/>
              <a:t>WEP</a:t>
            </a:r>
            <a:r>
              <a:rPr lang="en-US" dirty="0" smtClean="0"/>
              <a:t> or </a:t>
            </a:r>
            <a:r>
              <a:rPr lang="en-US" b="1" dirty="0" smtClean="0"/>
              <a:t>WPA</a:t>
            </a:r>
          </a:p>
          <a:p>
            <a:pPr lvl="1"/>
            <a:r>
              <a:rPr lang="en-US" dirty="0" smtClean="0"/>
              <a:t>Prior to ~2010, very dire status: reports showed as low as 21-40% of the population using encryption</a:t>
            </a:r>
          </a:p>
          <a:p>
            <a:pPr lvl="1"/>
            <a:r>
              <a:rPr lang="en-US" dirty="0" smtClean="0"/>
              <a:t>Status has been improving over the years… not quite 100% yet though</a:t>
            </a:r>
          </a:p>
          <a:p>
            <a:pPr lvl="1"/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16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635831" y="4353051"/>
            <a:ext cx="4293016" cy="2089488"/>
            <a:chOff x="1095137" y="4353051"/>
            <a:chExt cx="4293016" cy="20894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5137" y="4353051"/>
              <a:ext cx="4293016" cy="1833428"/>
            </a:xfrm>
            <a:prstGeom prst="rect">
              <a:avLst/>
            </a:prstGeom>
          </p:spPr>
        </p:pic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458432" y="6227095"/>
              <a:ext cx="3929721" cy="215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dirty="0">
                  <a:solidFill>
                    <a:srgbClr val="5F5F5F"/>
                  </a:solidFill>
                  <a:latin typeface="Tahoma"/>
                  <a:cs typeface="Tahoma"/>
                </a:rPr>
                <a:t>Source: http://</a:t>
              </a:r>
              <a:r>
                <a:rPr lang="en-US" sz="800" dirty="0" err="1">
                  <a:solidFill>
                    <a:srgbClr val="5F5F5F"/>
                  </a:solidFill>
                  <a:latin typeface="Tahoma"/>
                  <a:cs typeface="Tahoma"/>
                </a:rPr>
                <a:t>www.safewifi.hk</a:t>
              </a:r>
              <a:r>
                <a:rPr lang="en-US" sz="800" dirty="0">
                  <a:solidFill>
                    <a:srgbClr val="5F5F5F"/>
                  </a:solidFill>
                  <a:latin typeface="Tahoma"/>
                  <a:cs typeface="Tahoma"/>
                </a:rPr>
                <a:t>/files/WiFi_Adoption_and_Security_Survey_2013.pdf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01706" y="3669382"/>
            <a:ext cx="4300912" cy="2676419"/>
            <a:chOff x="4291251" y="3669382"/>
            <a:chExt cx="4300912" cy="26764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1251" y="3669382"/>
              <a:ext cx="4300912" cy="2676419"/>
            </a:xfrm>
            <a:prstGeom prst="rect">
              <a:avLst/>
            </a:prstGeom>
          </p:spPr>
        </p:pic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4405912" y="5805826"/>
              <a:ext cx="40530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800" dirty="0">
                  <a:solidFill>
                    <a:srgbClr val="5F5F5F"/>
                  </a:solidFill>
                  <a:latin typeface="Tahoma"/>
                  <a:cs typeface="Tahoma"/>
                </a:rPr>
                <a:t>Source: http://</a:t>
              </a:r>
              <a:r>
                <a:rPr lang="en-US" sz="800" dirty="0" err="1">
                  <a:solidFill>
                    <a:srgbClr val="5F5F5F"/>
                  </a:solidFill>
                  <a:latin typeface="Tahoma"/>
                  <a:cs typeface="Tahoma"/>
                </a:rPr>
                <a:t>www.hotforsecurity.com</a:t>
              </a:r>
              <a:r>
                <a:rPr lang="en-US" sz="800" dirty="0">
                  <a:solidFill>
                    <a:srgbClr val="5F5F5F"/>
                  </a:solidFill>
                  <a:latin typeface="Tahoma"/>
                  <a:cs typeface="Tahoma"/>
                </a:rPr>
                <a:t>/blog/25-percent-of-wireless-networks-are-highly-vulnerable-to-hacking-attacks-wi-fi-security-survey-reveals-1174.html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369404" y="2432737"/>
            <a:ext cx="4490434" cy="33855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Study in Boston, Chicago, NYC, SF Bay Area, Seattle, </a:t>
            </a:r>
            <a:r>
              <a:rPr lang="en-US" sz="800" dirty="0" smtClean="0">
                <a:solidFill>
                  <a:srgbClr val="5F5F5F"/>
                </a:solidFill>
                <a:latin typeface="Tahoma"/>
                <a:cs typeface="Tahoma"/>
              </a:rPr>
              <a:t>Indiana</a:t>
            </a: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. </a:t>
            </a: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Source: ”</a:t>
            </a:r>
            <a:r>
              <a:rPr lang="en-US" sz="800" dirty="0" err="1">
                <a:solidFill>
                  <a:srgbClr val="5F5F5F"/>
                </a:solidFill>
                <a:latin typeface="Tahoma"/>
                <a:cs typeface="Tahoma"/>
              </a:rPr>
              <a:t>WiFi</a:t>
            </a: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 Epidemiology: Can Your Neighbors’ Router Make Yours Sick?” H. Hu, S. Myers, V. </a:t>
            </a:r>
            <a:r>
              <a:rPr lang="en-US" sz="800" dirty="0" err="1">
                <a:solidFill>
                  <a:srgbClr val="5F5F5F"/>
                </a:solidFill>
                <a:latin typeface="Tahoma"/>
                <a:cs typeface="Tahoma"/>
              </a:rPr>
              <a:t>Colizza</a:t>
            </a: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, A. </a:t>
            </a:r>
            <a:r>
              <a:rPr lang="en-US" sz="800" dirty="0" err="1">
                <a:solidFill>
                  <a:srgbClr val="5F5F5F"/>
                </a:solidFill>
                <a:latin typeface="Tahoma"/>
                <a:cs typeface="Tahoma"/>
              </a:rPr>
              <a:t>Vespignani</a:t>
            </a:r>
            <a:r>
              <a:rPr lang="en-US" sz="800" dirty="0">
                <a:solidFill>
                  <a:srgbClr val="5F5F5F"/>
                </a:solidFill>
                <a:latin typeface="Tahoma"/>
                <a:cs typeface="Tahoma"/>
              </a:rPr>
              <a:t>, Feb 2008.</a:t>
            </a:r>
          </a:p>
        </p:txBody>
      </p:sp>
    </p:spTree>
    <p:extLst>
      <p:ext uri="{BB962C8B-B14F-4D97-AF65-F5344CB8AC3E}">
        <p14:creationId xmlns:p14="http://schemas.microsoft.com/office/powerpoint/2010/main" val="367639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</a:t>
            </a:r>
            <a:r>
              <a:rPr lang="en-US" dirty="0" smtClean="0"/>
              <a:t>Privacy (WEP)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Wired Equivalent </a:t>
            </a:r>
            <a:r>
              <a:rPr lang="en-US" dirty="0" smtClean="0"/>
              <a:t>Privacy (WEP)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Part of 802.11 Standard (1999)</a:t>
            </a:r>
          </a:p>
          <a:p>
            <a:r>
              <a:rPr lang="en-US" dirty="0" smtClean="0"/>
              <a:t>The </a:t>
            </a:r>
            <a:r>
              <a:rPr lang="en-US" dirty="0"/>
              <a:t>stated goal of WEP is to make </a:t>
            </a:r>
            <a:r>
              <a:rPr lang="en-US" dirty="0" smtClean="0"/>
              <a:t>the wireless </a:t>
            </a:r>
            <a:r>
              <a:rPr lang="en-US" dirty="0"/>
              <a:t>LAN as secure as a wired </a:t>
            </a:r>
            <a:r>
              <a:rPr lang="en-US" dirty="0" smtClean="0"/>
              <a:t>LAN</a:t>
            </a:r>
          </a:p>
          <a:p>
            <a:pPr marL="0" indent="0">
              <a:buNone/>
            </a:pPr>
            <a:r>
              <a:rPr lang="en-US" b="1" dirty="0" smtClean="0"/>
              <a:t>Features</a:t>
            </a:r>
            <a:r>
              <a:rPr lang="en-US" dirty="0" smtClean="0"/>
              <a:t>:</a:t>
            </a:r>
          </a:p>
          <a:p>
            <a:r>
              <a:rPr lang="en-US" dirty="0"/>
              <a:t>No key </a:t>
            </a:r>
            <a:r>
              <a:rPr lang="en-US" dirty="0" smtClean="0"/>
              <a:t>management</a:t>
            </a:r>
            <a:endParaRPr lang="en-US" dirty="0"/>
          </a:p>
          <a:p>
            <a:r>
              <a:rPr lang="en-US" dirty="0"/>
              <a:t>No protection against replay </a:t>
            </a:r>
            <a:r>
              <a:rPr lang="en-US" dirty="0" smtClean="0"/>
              <a:t>attacks</a:t>
            </a:r>
            <a:endParaRPr lang="en-US" dirty="0"/>
          </a:p>
          <a:p>
            <a:r>
              <a:rPr lang="en-US" dirty="0"/>
              <a:t>Authentication </a:t>
            </a:r>
            <a:r>
              <a:rPr lang="en-US" dirty="0" smtClean="0"/>
              <a:t>(“shared key” </a:t>
            </a:r>
            <a:r>
              <a:rPr lang="en-US" dirty="0"/>
              <a:t>user authentication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Confidentiality (RC4 stream cipher encryption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Integrity checking (CRC-32 integrity mechanism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4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Key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very mobile </a:t>
            </a:r>
            <a:r>
              <a:rPr lang="en-US" dirty="0"/>
              <a:t>station and AP has the </a:t>
            </a:r>
            <a:r>
              <a:rPr lang="en-US" dirty="0" smtClean="0"/>
              <a:t>same</a:t>
            </a:r>
            <a:br>
              <a:rPr lang="en-US" dirty="0" smtClean="0"/>
            </a:br>
            <a:r>
              <a:rPr lang="en-US" dirty="0" smtClean="0"/>
              <a:t>“pre-shared” </a:t>
            </a:r>
            <a:r>
              <a:rPr lang="en-US" dirty="0"/>
              <a:t>key that is used during authentication and </a:t>
            </a:r>
            <a:r>
              <a:rPr lang="en-US" dirty="0" smtClean="0"/>
              <a:t>encryption</a:t>
            </a:r>
            <a:endParaRPr lang="en-US" dirty="0"/>
          </a:p>
          <a:p>
            <a:r>
              <a:rPr lang="en-US" dirty="0"/>
              <a:t>This key is distributed </a:t>
            </a:r>
            <a:r>
              <a:rPr lang="en-US" dirty="0" smtClean="0"/>
              <a:t>manually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19</a:t>
            </a:fld>
            <a:endParaRPr lang="en-US"/>
          </a:p>
        </p:txBody>
      </p:sp>
      <p:grpSp>
        <p:nvGrpSpPr>
          <p:cNvPr id="7" name="Group 49"/>
          <p:cNvGrpSpPr>
            <a:grpSpLocks/>
          </p:cNvGrpSpPr>
          <p:nvPr/>
        </p:nvGrpSpPr>
        <p:grpSpPr bwMode="auto">
          <a:xfrm>
            <a:off x="4803775" y="4967288"/>
            <a:ext cx="990600" cy="457200"/>
            <a:chOff x="3216" y="1728"/>
            <a:chExt cx="480" cy="240"/>
          </a:xfrm>
        </p:grpSpPr>
        <p:sp>
          <p:nvSpPr>
            <p:cNvPr id="8" name="Line 50"/>
            <p:cNvSpPr>
              <a:spLocks noChangeShapeType="1"/>
            </p:cNvSpPr>
            <p:nvPr/>
          </p:nvSpPr>
          <p:spPr bwMode="auto">
            <a:xfrm flipV="1">
              <a:off x="3552" y="1776"/>
              <a:ext cx="144" cy="19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1"/>
            <p:cNvSpPr>
              <a:spLocks noChangeShapeType="1"/>
            </p:cNvSpPr>
            <p:nvPr/>
          </p:nvSpPr>
          <p:spPr bwMode="auto">
            <a:xfrm flipH="1">
              <a:off x="3216" y="1728"/>
              <a:ext cx="144" cy="192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Line 52"/>
            <p:cNvSpPr>
              <a:spLocks noChangeShapeType="1"/>
            </p:cNvSpPr>
            <p:nvPr/>
          </p:nvSpPr>
          <p:spPr bwMode="auto">
            <a:xfrm>
              <a:off x="3360" y="1728"/>
              <a:ext cx="192" cy="240"/>
            </a:xfrm>
            <a:prstGeom prst="line">
              <a:avLst/>
            </a:prstGeom>
            <a:noFill/>
            <a:ln w="28575">
              <a:solidFill>
                <a:schemeClr val="fol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1" name="Picture 56" descr="wep-lapto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375" y="3671888"/>
            <a:ext cx="121285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7" descr="wep-lapto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70175" y="3900488"/>
            <a:ext cx="121285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58" descr="wep-lapto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7175" y="5272088"/>
            <a:ext cx="1212850" cy="9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46"/>
          <p:cNvSpPr txBox="1">
            <a:spLocks noChangeArrowheads="1"/>
          </p:cNvSpPr>
          <p:nvPr/>
        </p:nvSpPr>
        <p:spPr bwMode="auto">
          <a:xfrm>
            <a:off x="3127375" y="4738688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/>
              <a:t>Key A</a:t>
            </a:r>
            <a:endParaRPr lang="en-US"/>
          </a:p>
        </p:txBody>
      </p:sp>
      <p:sp>
        <p:nvSpPr>
          <p:cNvPr id="15" name="Text Box 59"/>
          <p:cNvSpPr txBox="1">
            <a:spLocks noChangeArrowheads="1"/>
          </p:cNvSpPr>
          <p:nvPr/>
        </p:nvSpPr>
        <p:spPr bwMode="auto">
          <a:xfrm>
            <a:off x="993775" y="4524376"/>
            <a:ext cx="990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/>
              <a:t>Key A</a:t>
            </a:r>
            <a:endParaRPr lang="en-US"/>
          </a:p>
        </p:txBody>
      </p:sp>
      <p:sp>
        <p:nvSpPr>
          <p:cNvPr id="16" name="Text Box 60"/>
          <p:cNvSpPr txBox="1">
            <a:spLocks noChangeArrowheads="1"/>
          </p:cNvSpPr>
          <p:nvPr/>
        </p:nvSpPr>
        <p:spPr bwMode="auto">
          <a:xfrm>
            <a:off x="2136775" y="6048376"/>
            <a:ext cx="9906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/>
              <a:t>Key A</a:t>
            </a:r>
            <a:endParaRPr lang="en-US"/>
          </a:p>
        </p:txBody>
      </p:sp>
      <p:pic>
        <p:nvPicPr>
          <p:cNvPr id="17" name="Picture 61" descr="wep-access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56375" y="4357688"/>
            <a:ext cx="1143000" cy="1008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62"/>
          <p:cNvSpPr txBox="1">
            <a:spLocks noChangeArrowheads="1"/>
          </p:cNvSpPr>
          <p:nvPr/>
        </p:nvSpPr>
        <p:spPr bwMode="auto">
          <a:xfrm>
            <a:off x="7013575" y="5195888"/>
            <a:ext cx="990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/>
              <a:t>Key 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58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Announcements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and 3</a:t>
            </a:r>
            <a:r>
              <a:rPr lang="en-US" baseline="30000" dirty="0" smtClean="0"/>
              <a:t>rd</a:t>
            </a:r>
            <a:r>
              <a:rPr lang="en-US" dirty="0" smtClean="0"/>
              <a:t> challenge will be announced on 31 Mar</a:t>
            </a:r>
            <a:endParaRPr lang="en-US" dirty="0" smtClean="0"/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challenge deadline: 23 Apr 23:59h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challenge deadline: 7 May 23:59h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7B88B2-E7ED-1349-8A67-7181349BD1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Key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Key is loaded in device by hand when set </a:t>
            </a:r>
            <a:r>
              <a:rPr lang="en-US" dirty="0" smtClean="0"/>
              <a:t>up</a:t>
            </a:r>
            <a:endParaRPr lang="en-US" dirty="0"/>
          </a:p>
          <a:p>
            <a:pPr lvl="2"/>
            <a:r>
              <a:rPr lang="en-US" dirty="0"/>
              <a:t>Often keep manufacturer’s </a:t>
            </a:r>
            <a:r>
              <a:rPr lang="en-US" dirty="0" smtClean="0"/>
              <a:t>default</a:t>
            </a:r>
            <a:endParaRPr lang="en-US" dirty="0"/>
          </a:p>
          <a:p>
            <a:pPr lvl="2"/>
            <a:r>
              <a:rPr lang="en-US" dirty="0"/>
              <a:t>Printed under the router, in the user guide, etc.</a:t>
            </a:r>
          </a:p>
          <a:p>
            <a:pPr lvl="1"/>
            <a:r>
              <a:rPr lang="en-US" dirty="0"/>
              <a:t>Never updated </a:t>
            </a:r>
            <a:r>
              <a:rPr lang="en-US" dirty="0" smtClean="0"/>
              <a:t>again</a:t>
            </a:r>
            <a:endParaRPr lang="en-US" dirty="0"/>
          </a:p>
          <a:p>
            <a:r>
              <a:rPr lang="en-US" dirty="0"/>
              <a:t>Same key for everybody:  </a:t>
            </a:r>
          </a:p>
          <a:p>
            <a:pPr lvl="1"/>
            <a:r>
              <a:rPr lang="en-US" dirty="0"/>
              <a:t>In </a:t>
            </a:r>
            <a:r>
              <a:rPr lang="en-US" dirty="0" smtClean="0"/>
              <a:t>large networks, </a:t>
            </a:r>
            <a:r>
              <a:rPr lang="en-US" dirty="0"/>
              <a:t>users </a:t>
            </a:r>
            <a:r>
              <a:rPr lang="en-US" dirty="0" smtClean="0"/>
              <a:t>should have </a:t>
            </a:r>
            <a:r>
              <a:rPr lang="en-US" dirty="0"/>
              <a:t>independent secure </a:t>
            </a:r>
            <a:r>
              <a:rPr lang="en-US" dirty="0" smtClean="0"/>
              <a:t>connections</a:t>
            </a:r>
          </a:p>
          <a:p>
            <a:pPr lvl="1"/>
            <a:r>
              <a:rPr lang="en-US" dirty="0" smtClean="0"/>
              <a:t>Just </a:t>
            </a:r>
            <a:r>
              <a:rPr lang="en-US" dirty="0"/>
              <a:t>a single non-honest WLAN user can break the </a:t>
            </a:r>
            <a:r>
              <a:rPr lang="en-US" dirty="0" smtClean="0"/>
              <a:t>security</a:t>
            </a:r>
            <a:endParaRPr lang="en-US" dirty="0"/>
          </a:p>
          <a:p>
            <a:r>
              <a:rPr lang="en-US" dirty="0"/>
              <a:t>Static key:</a:t>
            </a:r>
          </a:p>
          <a:p>
            <a:pPr lvl="1"/>
            <a:r>
              <a:rPr lang="en-US" dirty="0"/>
              <a:t>Since it is relatively easy to crack WEP encryption in a reasonably short </a:t>
            </a:r>
            <a:r>
              <a:rPr lang="en-US" dirty="0" smtClean="0"/>
              <a:t>time, keys </a:t>
            </a:r>
            <a:r>
              <a:rPr lang="en-US" dirty="0"/>
              <a:t>should be changed </a:t>
            </a:r>
            <a:r>
              <a:rPr lang="en-US" dirty="0" smtClean="0"/>
              <a:t>often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5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Replay Attacks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Adversary can “replay” a packet she has already </a:t>
            </a:r>
            <a:r>
              <a:rPr lang="en-US" dirty="0" smtClean="0"/>
              <a:t>seen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Solutions?</a:t>
            </a:r>
          </a:p>
          <a:p>
            <a:pPr lvl="1"/>
            <a:r>
              <a:rPr lang="en-US" dirty="0"/>
              <a:t>Challenge-Response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Sequence </a:t>
            </a:r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2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Integrity</a:t>
            </a:r>
          </a:p>
        </p:txBody>
      </p:sp>
      <p:sp>
        <p:nvSpPr>
          <p:cNvPr id="132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Integrity is ensured using a </a:t>
            </a:r>
            <a:r>
              <a:rPr lang="en-US" dirty="0" smtClean="0">
                <a:solidFill>
                  <a:schemeClr val="accent2"/>
                </a:solidFill>
              </a:rPr>
              <a:t>CRC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CRC</a:t>
            </a:r>
            <a:r>
              <a:rPr lang="en-US" dirty="0"/>
              <a:t> does not provide </a:t>
            </a:r>
            <a:r>
              <a:rPr lang="en-US" dirty="0" smtClean="0"/>
              <a:t>cryptographic integrity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CRC</a:t>
            </a:r>
            <a:r>
              <a:rPr lang="en-US" dirty="0"/>
              <a:t> designed to detect random </a:t>
            </a:r>
            <a:r>
              <a:rPr lang="en-US" dirty="0" smtClean="0"/>
              <a:t>errors</a:t>
            </a:r>
            <a:endParaRPr lang="en-US" dirty="0"/>
          </a:p>
          <a:p>
            <a:pPr lvl="1"/>
            <a:r>
              <a:rPr lang="en-US" dirty="0"/>
              <a:t>Not designed to detect </a:t>
            </a:r>
            <a:r>
              <a:rPr lang="en-US" dirty="0" smtClean="0"/>
              <a:t>artificially-constructed changes</a:t>
            </a: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475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based on Stream Cipher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68531" y="3015752"/>
            <a:ext cx="3632289" cy="1859186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Stream Cipher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48129" y="5475191"/>
            <a:ext cx="2209800" cy="432000"/>
          </a:xfrm>
          <a:prstGeom prst="rect">
            <a:avLst/>
          </a:prstGeom>
          <a:solidFill>
            <a:srgbClr val="800000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lt1"/>
                </a:solidFill>
                <a:latin typeface="Tahoma"/>
                <a:cs typeface="Tahoma"/>
              </a:rPr>
              <a:t>Ciphertext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853030" y="4975010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</a:t>
            </a:r>
            <a:r>
              <a:rPr lang="en-US" sz="2000" dirty="0" smtClean="0">
                <a:latin typeface="Tahoma" pitchFamily="34" charset="0"/>
              </a:rPr>
              <a:t> bits</a:t>
            </a:r>
            <a:endParaRPr lang="en-US" sz="2000" dirty="0">
              <a:latin typeface="Tahoma" pitchFamily="34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748129" y="1983976"/>
            <a:ext cx="2209800" cy="432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Plaintext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53029" y="2515809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</a:t>
            </a:r>
            <a:r>
              <a:rPr lang="en-US" sz="2000" dirty="0" smtClean="0">
                <a:latin typeface="Tahoma" pitchFamily="34" charset="0"/>
              </a:rPr>
              <a:t> bits</a:t>
            </a:r>
            <a:endParaRPr lang="en-US" sz="2000" dirty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60883" y="3729345"/>
            <a:ext cx="990600" cy="4320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latin typeface="Tahoma"/>
                <a:cs typeface="Tahoma"/>
              </a:rPr>
              <a:t>Key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2022530" y="3529290"/>
            <a:ext cx="7936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k </a:t>
            </a:r>
            <a:r>
              <a:rPr lang="en-US" sz="2000" dirty="0" smtClean="0">
                <a:latin typeface="Tahoma" pitchFamily="34" charset="0"/>
              </a:rPr>
              <a:t>bits</a:t>
            </a:r>
            <a:endParaRPr lang="en-US" sz="2000" dirty="0">
              <a:latin typeface="Tahoma" pitchFamily="34" charset="0"/>
            </a:endParaRPr>
          </a:p>
        </p:txBody>
      </p:sp>
      <p:cxnSp>
        <p:nvCxnSpPr>
          <p:cNvPr id="16" name="Straight Arrow Connector 15"/>
          <p:cNvCxnSpPr>
            <a:stCxn id="9" idx="2"/>
            <a:endCxn id="17" idx="0"/>
          </p:cNvCxnSpPr>
          <p:nvPr/>
        </p:nvCxnSpPr>
        <p:spPr>
          <a:xfrm>
            <a:off x="5853029" y="2415976"/>
            <a:ext cx="1" cy="1313926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7" idx="0"/>
          </p:cNvCxnSpPr>
          <p:nvPr/>
        </p:nvCxnSpPr>
        <p:spPr>
          <a:xfrm flipH="1">
            <a:off x="5853029" y="4160789"/>
            <a:ext cx="1" cy="131440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35" idx="1"/>
          </p:cNvCxnSpPr>
          <p:nvPr/>
        </p:nvCxnSpPr>
        <p:spPr>
          <a:xfrm>
            <a:off x="1951483" y="3945345"/>
            <a:ext cx="12897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23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74370" y="3729902"/>
            <a:ext cx="35731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ambria Math"/>
                <a:cs typeface="Cambria Math"/>
              </a:rPr>
              <a:t>⊕</a:t>
            </a:r>
            <a:endParaRPr lang="en-US" sz="2800" dirty="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3241247" y="3495301"/>
            <a:ext cx="1367444" cy="900088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lt1"/>
                </a:solidFill>
                <a:latin typeface="Tahoma"/>
                <a:cs typeface="Tahoma"/>
              </a:rPr>
              <a:t>Keystream</a:t>
            </a:r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 generator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cxnSp>
        <p:nvCxnSpPr>
          <p:cNvPr id="44" name="Straight Arrow Connector 43"/>
          <p:cNvCxnSpPr>
            <a:stCxn id="35" idx="3"/>
            <a:endCxn id="17" idx="1"/>
          </p:cNvCxnSpPr>
          <p:nvPr/>
        </p:nvCxnSpPr>
        <p:spPr>
          <a:xfrm>
            <a:off x="4608691" y="3945345"/>
            <a:ext cx="1065679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4713918" y="3545236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</a:rPr>
              <a:t>n</a:t>
            </a:r>
            <a:r>
              <a:rPr lang="en-US" sz="2000" dirty="0" smtClean="0">
                <a:solidFill>
                  <a:srgbClr val="FFFFFF"/>
                </a:solidFill>
                <a:latin typeface="Tahoma" pitchFamily="34" charset="0"/>
              </a:rPr>
              <a:t> bits</a:t>
            </a:r>
            <a:endParaRPr lang="en-US" sz="2000" dirty="0">
              <a:solidFill>
                <a:srgbClr val="FFFFFF"/>
              </a:solidFill>
              <a:latin typeface="Tahoma" pitchFamily="34" charset="0"/>
            </a:endParaRPr>
          </a:p>
        </p:txBody>
      </p:sp>
      <p:cxnSp>
        <p:nvCxnSpPr>
          <p:cNvPr id="68" name="Straight Arrow Connector 67"/>
          <p:cNvCxnSpPr>
            <a:endCxn id="17" idx="0"/>
          </p:cNvCxnSpPr>
          <p:nvPr/>
        </p:nvCxnSpPr>
        <p:spPr>
          <a:xfrm>
            <a:off x="5853030" y="3015752"/>
            <a:ext cx="0" cy="71415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853029" y="4160789"/>
            <a:ext cx="0" cy="71414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" idx="1"/>
            <a:endCxn id="35" idx="1"/>
          </p:cNvCxnSpPr>
          <p:nvPr/>
        </p:nvCxnSpPr>
        <p:spPr>
          <a:xfrm>
            <a:off x="2868531" y="3945345"/>
            <a:ext cx="37271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06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RC4 Stream </a:t>
            </a:r>
            <a:r>
              <a:rPr lang="en-US" dirty="0"/>
              <a:t>Cipher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Designed by Ron </a:t>
            </a:r>
            <a:r>
              <a:rPr lang="en-US" dirty="0" err="1"/>
              <a:t>Rivest</a:t>
            </a:r>
            <a:r>
              <a:rPr lang="en-US" dirty="0"/>
              <a:t> (MIT) in 1987 for RSA </a:t>
            </a:r>
            <a:r>
              <a:rPr lang="en-US" dirty="0" smtClean="0"/>
              <a:t>Labs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Kept as a secret trade until </a:t>
            </a:r>
            <a:r>
              <a:rPr lang="en-US" dirty="0" smtClean="0"/>
              <a:t>1994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Publicly disclosed in </a:t>
            </a:r>
            <a:r>
              <a:rPr lang="en-US" dirty="0" smtClean="0"/>
              <a:t>Sep </a:t>
            </a:r>
            <a:r>
              <a:rPr lang="en-US" dirty="0"/>
              <a:t>1994 on </a:t>
            </a:r>
            <a:r>
              <a:rPr lang="en-US" dirty="0" err="1" smtClean="0"/>
              <a:t>Cypherpunks</a:t>
            </a:r>
            <a:r>
              <a:rPr lang="en-US" dirty="0" smtClean="0"/>
              <a:t> </a:t>
            </a:r>
            <a:r>
              <a:rPr lang="en-US" dirty="0"/>
              <a:t>mailing </a:t>
            </a:r>
            <a:r>
              <a:rPr lang="en-US" dirty="0" smtClean="0"/>
              <a:t>list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Bytes-oriented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Generate </a:t>
            </a:r>
            <a:r>
              <a:rPr lang="en-US" dirty="0" smtClean="0"/>
              <a:t>one </a:t>
            </a:r>
            <a:r>
              <a:rPr lang="en-US" dirty="0" err="1" smtClean="0"/>
              <a:t>keystream</a:t>
            </a:r>
            <a:r>
              <a:rPr lang="en-US" dirty="0" smtClean="0"/>
              <a:t> </a:t>
            </a:r>
            <a:r>
              <a:rPr lang="en-US" dirty="0"/>
              <a:t>byte at </a:t>
            </a:r>
            <a:r>
              <a:rPr lang="en-US" dirty="0" smtClean="0"/>
              <a:t>each </a:t>
            </a:r>
            <a:r>
              <a:rPr lang="en-US" dirty="0"/>
              <a:t>step</a:t>
            </a:r>
          </a:p>
          <a:p>
            <a:pPr>
              <a:lnSpc>
                <a:spcPct val="120000"/>
              </a:lnSpc>
            </a:pPr>
            <a:r>
              <a:rPr lang="en-US" dirty="0"/>
              <a:t>Efficient in software (compared to </a:t>
            </a:r>
            <a:r>
              <a:rPr lang="en-US" dirty="0" smtClean="0"/>
              <a:t>LFSRs, </a:t>
            </a:r>
            <a:r>
              <a:rPr lang="en-US" dirty="0"/>
              <a:t>Block </a:t>
            </a:r>
            <a:r>
              <a:rPr lang="en-US" dirty="0" smtClean="0"/>
              <a:t>Ciphers)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Encryption in software is about 10 times faster that </a:t>
            </a:r>
            <a:r>
              <a:rPr lang="en-US" dirty="0" smtClean="0"/>
              <a:t>DES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Simple and </a:t>
            </a:r>
            <a:r>
              <a:rPr lang="en-US" dirty="0" smtClean="0"/>
              <a:t>elegant: based on XOR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Widely used: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Commercial </a:t>
            </a:r>
            <a:r>
              <a:rPr lang="en-US" dirty="0" smtClean="0"/>
              <a:t>software like </a:t>
            </a:r>
            <a:r>
              <a:rPr lang="en-US" dirty="0"/>
              <a:t>MS Office, Oracle Secure </a:t>
            </a:r>
            <a:r>
              <a:rPr lang="en-US" dirty="0" smtClean="0"/>
              <a:t>SQL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Network protocols as SSL, </a:t>
            </a:r>
            <a:r>
              <a:rPr lang="en-US" dirty="0" err="1" smtClean="0"/>
              <a:t>IPsec</a:t>
            </a:r>
            <a:r>
              <a:rPr lang="en-US" dirty="0"/>
              <a:t>, </a:t>
            </a:r>
            <a:r>
              <a:rPr lang="en-US" dirty="0" smtClean="0"/>
              <a:t>WEP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Copy protection: </a:t>
            </a:r>
            <a:r>
              <a:rPr lang="en-US" dirty="0" smtClean="0"/>
              <a:t>MS Xbox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78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Key scheduling: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Secret </a:t>
            </a:r>
            <a:r>
              <a:rPr lang="en-US" dirty="0"/>
              <a:t>key </a:t>
            </a:r>
            <a:r>
              <a:rPr lang="en-US" dirty="0" smtClean="0"/>
              <a:t>of 1 </a:t>
            </a:r>
            <a:r>
              <a:rPr lang="en-US" dirty="0"/>
              <a:t>to 256 bytes to initialize a 256-byte state </a:t>
            </a:r>
            <a:r>
              <a:rPr lang="en-US" dirty="0" smtClean="0"/>
              <a:t>table S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err="1" smtClean="0"/>
              <a:t>Keystream</a:t>
            </a:r>
            <a:r>
              <a:rPr lang="en-US" dirty="0" smtClean="0"/>
              <a:t> generation: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State table is used for subsequent generation of pseudo-random </a:t>
            </a:r>
            <a:r>
              <a:rPr lang="en-US" dirty="0" smtClean="0"/>
              <a:t>bytes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Key was </a:t>
            </a:r>
            <a:r>
              <a:rPr lang="en-US" dirty="0" smtClean="0"/>
              <a:t>limited </a:t>
            </a:r>
            <a:r>
              <a:rPr lang="en-US" dirty="0"/>
              <a:t>to 40 bits, due to export restrictions but now RC4 is generally used with a 128-bit </a:t>
            </a:r>
            <a:r>
              <a:rPr lang="en-US" dirty="0" smtClean="0"/>
              <a:t>key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0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Scheduling (KSA)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Array </a:t>
            </a:r>
            <a:r>
              <a:rPr lang="en-US" dirty="0">
                <a:solidFill>
                  <a:schemeClr val="tx2"/>
                </a:solidFill>
              </a:rPr>
              <a:t>K</a:t>
            </a:r>
            <a:r>
              <a:rPr lang="en-US" dirty="0"/>
              <a:t> contains </a:t>
            </a:r>
            <a:r>
              <a:rPr lang="en-US" dirty="0">
                <a:solidFill>
                  <a:schemeClr val="tx2"/>
                </a:solidFill>
              </a:rPr>
              <a:t>L</a:t>
            </a:r>
            <a:r>
              <a:rPr lang="en-US" dirty="0"/>
              <a:t> bytes of </a:t>
            </a:r>
            <a:r>
              <a:rPr lang="en-US" dirty="0" smtClean="0"/>
              <a:t>key</a:t>
            </a:r>
            <a:endParaRPr lang="en-US" dirty="0"/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L</a:t>
            </a:r>
            <a:r>
              <a:rPr lang="en-US" dirty="0"/>
              <a:t>=16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K</a:t>
            </a:r>
            <a:r>
              <a:rPr lang="en-US" baseline="-25000" dirty="0">
                <a:solidFill>
                  <a:schemeClr val="tx2"/>
                </a:solidFill>
              </a:rPr>
              <a:t>i</a:t>
            </a:r>
            <a:r>
              <a:rPr lang="en-US" dirty="0"/>
              <a:t> will denote </a:t>
            </a:r>
            <a:r>
              <a:rPr lang="en-US" dirty="0">
                <a:solidFill>
                  <a:schemeClr val="tx2"/>
                </a:solidFill>
              </a:rPr>
              <a:t>K</a:t>
            </a:r>
            <a:r>
              <a:rPr lang="en-US" baseline="-25000" dirty="0">
                <a:solidFill>
                  <a:schemeClr val="tx2"/>
                </a:solidFill>
              </a:rPr>
              <a:t>(</a:t>
            </a:r>
            <a:r>
              <a:rPr lang="en-US" baseline="-25000" dirty="0" err="1">
                <a:solidFill>
                  <a:schemeClr val="tx2"/>
                </a:solidFill>
              </a:rPr>
              <a:t>i</a:t>
            </a:r>
            <a:r>
              <a:rPr lang="en-US" baseline="-25000" dirty="0">
                <a:solidFill>
                  <a:schemeClr val="tx2"/>
                </a:solidFill>
              </a:rPr>
              <a:t> mod L)</a:t>
            </a:r>
            <a:r>
              <a:rPr lang="en-US" dirty="0"/>
              <a:t> in what follows</a:t>
            </a:r>
          </a:p>
          <a:p>
            <a:pPr>
              <a:lnSpc>
                <a:spcPct val="80000"/>
              </a:lnSpc>
            </a:pPr>
            <a:r>
              <a:rPr lang="en-US" dirty="0"/>
              <a:t>Array </a:t>
            </a:r>
            <a:r>
              <a:rPr lang="en-US" dirty="0">
                <a:solidFill>
                  <a:schemeClr val="tx2"/>
                </a:solidFill>
              </a:rPr>
              <a:t>S</a:t>
            </a:r>
            <a:r>
              <a:rPr lang="en-US" dirty="0"/>
              <a:t> always has a permutation of 0,1,…,</a:t>
            </a:r>
            <a:r>
              <a:rPr lang="en-US" dirty="0">
                <a:solidFill>
                  <a:schemeClr val="tx2"/>
                </a:solidFill>
              </a:rPr>
              <a:t>N</a:t>
            </a:r>
            <a:r>
              <a:rPr lang="en-US" dirty="0"/>
              <a:t>-1</a:t>
            </a:r>
          </a:p>
          <a:p>
            <a:pPr lvl="1">
              <a:lnSpc>
                <a:spcPct val="80000"/>
              </a:lnSpc>
            </a:pPr>
            <a:r>
              <a:rPr lang="en-US" dirty="0">
                <a:solidFill>
                  <a:schemeClr val="tx2"/>
                </a:solidFill>
              </a:rPr>
              <a:t>N</a:t>
            </a:r>
            <a:r>
              <a:rPr lang="en-US" dirty="0"/>
              <a:t>=</a:t>
            </a:r>
            <a:r>
              <a:rPr lang="en-US" dirty="0" smtClean="0"/>
              <a:t>2</a:t>
            </a:r>
            <a:r>
              <a:rPr lang="en-US" baseline="30000" dirty="0" smtClean="0"/>
              <a:t>8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26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493721" y="3820542"/>
            <a:ext cx="6132320" cy="830997"/>
            <a:chOff x="493721" y="3820542"/>
            <a:chExt cx="6132320" cy="830997"/>
          </a:xfrm>
        </p:grpSpPr>
        <p:sp>
          <p:nvSpPr>
            <p:cNvPr id="7" name="Rectangle 6"/>
            <p:cNvSpPr/>
            <p:nvPr/>
          </p:nvSpPr>
          <p:spPr>
            <a:xfrm>
              <a:off x="493721" y="3820542"/>
              <a:ext cx="4310847" cy="830997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for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in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0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to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N-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1</a:t>
              </a:r>
              <a:endParaRPr lang="en-US" sz="2400" dirty="0" smtClean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	S</a:t>
              </a:r>
              <a:r>
                <a:rPr lang="en-US" sz="2400" baseline="-25000" dirty="0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=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61252" y="3820542"/>
              <a:ext cx="16647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// Initialization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93721" y="4817690"/>
            <a:ext cx="6020285" cy="1569660"/>
            <a:chOff x="493721" y="4817690"/>
            <a:chExt cx="6020285" cy="1569660"/>
          </a:xfrm>
        </p:grpSpPr>
        <p:sp>
          <p:nvSpPr>
            <p:cNvPr id="9" name="Rectangle 8"/>
            <p:cNvSpPr/>
            <p:nvPr/>
          </p:nvSpPr>
          <p:spPr>
            <a:xfrm>
              <a:off x="493721" y="4817690"/>
              <a:ext cx="4310847" cy="1569660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j =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0</a:t>
              </a:r>
              <a:endParaRPr lang="en-US" sz="2400" dirty="0" smtClean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f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or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in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0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to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N-1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j = (j +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+ K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 mod N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swap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(S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,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250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961252" y="4817690"/>
              <a:ext cx="1552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// Scrambling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896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Keystream</a:t>
            </a:r>
            <a:r>
              <a:rPr lang="en-US" dirty="0"/>
              <a:t> Generator (PRGA)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dirty="0"/>
              <a:t>Each </a:t>
            </a:r>
            <a:r>
              <a:rPr lang="en-US" dirty="0" err="1"/>
              <a:t>keystream</a:t>
            </a:r>
            <a:r>
              <a:rPr lang="en-US" dirty="0"/>
              <a:t> byte is generated as follows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27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493721" y="3333613"/>
            <a:ext cx="6580346" cy="1712522"/>
            <a:chOff x="493721" y="3333613"/>
            <a:chExt cx="6580346" cy="1712522"/>
          </a:xfrm>
        </p:grpSpPr>
        <p:sp>
          <p:nvSpPr>
            <p:cNvPr id="7" name="Rectangle 6"/>
            <p:cNvSpPr/>
            <p:nvPr/>
          </p:nvSpPr>
          <p:spPr>
            <a:xfrm>
              <a:off x="493721" y="3333613"/>
              <a:ext cx="4310847" cy="1712522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 bIns="187200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= (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+ 1)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mod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N</a:t>
              </a:r>
              <a:endParaRPr lang="en-US" sz="2400" dirty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j = (j +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)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mod N</a:t>
              </a: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swap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(S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</a:t>
              </a: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output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500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+S</a:t>
              </a:r>
              <a:r>
                <a:rPr lang="en-US" sz="2400" baseline="-50000" dirty="0" err="1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) mod N</a:t>
              </a:r>
              <a:endParaRPr lang="en-US" sz="2400" baseline="-250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961252" y="3333613"/>
              <a:ext cx="2112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 Initially 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i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 = j = 0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88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AutoShape 29"/>
          <p:cNvSpPr>
            <a:spLocks noChangeArrowheads="1"/>
          </p:cNvSpPr>
          <p:nvPr/>
        </p:nvSpPr>
        <p:spPr bwMode="auto">
          <a:xfrm rot="16200000" flipH="1">
            <a:off x="5044887" y="3836660"/>
            <a:ext cx="685800" cy="3700298"/>
          </a:xfrm>
          <a:prstGeom prst="can">
            <a:avLst>
              <a:gd name="adj" fmla="val 37485"/>
            </a:avLst>
          </a:prstGeom>
          <a:solidFill>
            <a:schemeClr val="accent1">
              <a:alpha val="70000"/>
            </a:schemeClr>
          </a:solidFill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 based on Stream Cipher</a:t>
            </a: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68531" y="3015752"/>
            <a:ext cx="3632289" cy="1859186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Stream Cipher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4748129" y="5475191"/>
            <a:ext cx="2209800" cy="432000"/>
          </a:xfrm>
          <a:prstGeom prst="rect">
            <a:avLst/>
          </a:prstGeom>
          <a:solidFill>
            <a:srgbClr val="800000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lt1"/>
                </a:solidFill>
                <a:latin typeface="Tahoma"/>
                <a:cs typeface="Tahoma"/>
              </a:rPr>
              <a:t>Ciphertext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5853030" y="4975010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</a:t>
            </a:r>
            <a:r>
              <a:rPr lang="en-US" sz="2000" dirty="0" smtClean="0">
                <a:latin typeface="Tahoma" pitchFamily="34" charset="0"/>
              </a:rPr>
              <a:t> bits</a:t>
            </a:r>
            <a:endParaRPr lang="en-US" sz="2000" dirty="0">
              <a:latin typeface="Tahoma" pitchFamily="34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5853029" y="2515809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latin typeface="Tahoma" pitchFamily="34" charset="0"/>
              </a:rPr>
              <a:t>n</a:t>
            </a:r>
            <a:r>
              <a:rPr lang="en-US" sz="2000" dirty="0" smtClean="0">
                <a:latin typeface="Tahoma" pitchFamily="34" charset="0"/>
              </a:rPr>
              <a:t> bits</a:t>
            </a:r>
            <a:endParaRPr lang="en-US" sz="2000" dirty="0">
              <a:latin typeface="Tahoma" pitchFamily="34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960883" y="3729345"/>
            <a:ext cx="990600" cy="4320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  <a:latin typeface="Tahoma"/>
                <a:cs typeface="Tahoma"/>
              </a:rPr>
              <a:t>Key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946387" y="3529290"/>
            <a:ext cx="94596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 smtClean="0">
                <a:latin typeface="Tahoma" pitchFamily="34" charset="0"/>
              </a:rPr>
              <a:t>24</a:t>
            </a:r>
            <a:r>
              <a:rPr lang="en-US" sz="2000" dirty="0" smtClean="0">
                <a:latin typeface="Tahoma" pitchFamily="34" charset="0"/>
              </a:rPr>
              <a:t> </a:t>
            </a:r>
            <a:r>
              <a:rPr lang="en-US" sz="2000" dirty="0" smtClean="0">
                <a:latin typeface="Tahoma" pitchFamily="34" charset="0"/>
              </a:rPr>
              <a:t>bits</a:t>
            </a:r>
            <a:endParaRPr lang="en-US" sz="2000" dirty="0">
              <a:latin typeface="Tahoma" pitchFamily="34" charset="0"/>
            </a:endParaRPr>
          </a:p>
        </p:txBody>
      </p:sp>
      <p:cxnSp>
        <p:nvCxnSpPr>
          <p:cNvPr id="16" name="Straight Arrow Connector 15"/>
          <p:cNvCxnSpPr>
            <a:endCxn id="17" idx="0"/>
          </p:cNvCxnSpPr>
          <p:nvPr/>
        </p:nvCxnSpPr>
        <p:spPr>
          <a:xfrm>
            <a:off x="5853030" y="2415976"/>
            <a:ext cx="0" cy="1313926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2"/>
            <a:endCxn id="7" idx="0"/>
          </p:cNvCxnSpPr>
          <p:nvPr/>
        </p:nvCxnSpPr>
        <p:spPr>
          <a:xfrm flipH="1">
            <a:off x="5853029" y="4160789"/>
            <a:ext cx="1" cy="1314402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1" idx="3"/>
            <a:endCxn id="35" idx="1"/>
          </p:cNvCxnSpPr>
          <p:nvPr/>
        </p:nvCxnSpPr>
        <p:spPr>
          <a:xfrm>
            <a:off x="1951483" y="3945345"/>
            <a:ext cx="128976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28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74370" y="3729902"/>
            <a:ext cx="35731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Cambria Math"/>
                <a:cs typeface="Cambria Math"/>
              </a:rPr>
              <a:t>⊕</a:t>
            </a:r>
            <a:endParaRPr lang="en-US" sz="2800" dirty="0">
              <a:solidFill>
                <a:schemeClr val="bg1"/>
              </a:solidFill>
              <a:latin typeface="Cambria Math"/>
              <a:cs typeface="Cambria Math"/>
            </a:endParaRPr>
          </a:p>
        </p:txBody>
      </p:sp>
      <p:sp>
        <p:nvSpPr>
          <p:cNvPr id="35" name="Rectangle 11"/>
          <p:cNvSpPr>
            <a:spLocks noChangeArrowheads="1"/>
          </p:cNvSpPr>
          <p:nvPr/>
        </p:nvSpPr>
        <p:spPr bwMode="auto">
          <a:xfrm>
            <a:off x="3241247" y="3495301"/>
            <a:ext cx="1367444" cy="900088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lt1"/>
                </a:solidFill>
                <a:latin typeface="Tahoma"/>
                <a:cs typeface="Tahoma"/>
              </a:rPr>
              <a:t>Keystream</a:t>
            </a:r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 generator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cxnSp>
        <p:nvCxnSpPr>
          <p:cNvPr id="44" name="Straight Arrow Connector 43"/>
          <p:cNvCxnSpPr>
            <a:stCxn id="35" idx="3"/>
            <a:endCxn id="17" idx="1"/>
          </p:cNvCxnSpPr>
          <p:nvPr/>
        </p:nvCxnSpPr>
        <p:spPr>
          <a:xfrm>
            <a:off x="4608691" y="3945345"/>
            <a:ext cx="1065679" cy="1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 Box 8"/>
          <p:cNvSpPr txBox="1">
            <a:spLocks noChangeArrowheads="1"/>
          </p:cNvSpPr>
          <p:nvPr/>
        </p:nvSpPr>
        <p:spPr bwMode="auto">
          <a:xfrm>
            <a:off x="4713918" y="3545236"/>
            <a:ext cx="8089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>
                <a:solidFill>
                  <a:srgbClr val="FFFFFF"/>
                </a:solidFill>
                <a:latin typeface="Tahoma" pitchFamily="34" charset="0"/>
              </a:rPr>
              <a:t>n</a:t>
            </a:r>
            <a:r>
              <a:rPr lang="en-US" sz="2000" dirty="0" smtClean="0">
                <a:solidFill>
                  <a:srgbClr val="FFFFFF"/>
                </a:solidFill>
                <a:latin typeface="Tahoma" pitchFamily="34" charset="0"/>
              </a:rPr>
              <a:t> bits</a:t>
            </a:r>
            <a:endParaRPr lang="en-US" sz="2000" dirty="0">
              <a:solidFill>
                <a:srgbClr val="FFFFFF"/>
              </a:solidFill>
              <a:latin typeface="Tahoma" pitchFamily="34" charset="0"/>
            </a:endParaRPr>
          </a:p>
        </p:txBody>
      </p:sp>
      <p:cxnSp>
        <p:nvCxnSpPr>
          <p:cNvPr id="68" name="Straight Arrow Connector 67"/>
          <p:cNvCxnSpPr>
            <a:endCxn id="17" idx="0"/>
          </p:cNvCxnSpPr>
          <p:nvPr/>
        </p:nvCxnSpPr>
        <p:spPr>
          <a:xfrm>
            <a:off x="5853030" y="3015752"/>
            <a:ext cx="0" cy="714150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5853029" y="4160789"/>
            <a:ext cx="0" cy="714149"/>
          </a:xfrm>
          <a:prstGeom prst="straightConnector1">
            <a:avLst/>
          </a:prstGeom>
          <a:ln>
            <a:solidFill>
              <a:srgbClr val="FFFFFF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" idx="1"/>
            <a:endCxn id="35" idx="1"/>
          </p:cNvCxnSpPr>
          <p:nvPr/>
        </p:nvCxnSpPr>
        <p:spPr>
          <a:xfrm>
            <a:off x="2868531" y="3945345"/>
            <a:ext cx="372716" cy="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137487" y="2362200"/>
            <a:ext cx="335270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US" dirty="0">
                <a:latin typeface="Tahoma"/>
                <a:cs typeface="Tahoma"/>
              </a:rPr>
              <a:t>IV prevents reuse of </a:t>
            </a:r>
            <a:r>
              <a:rPr lang="en-US" dirty="0" err="1" smtClean="0">
                <a:latin typeface="Tahoma"/>
                <a:cs typeface="Tahoma"/>
              </a:rPr>
              <a:t>keystream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385050" y="3729902"/>
            <a:ext cx="556327" cy="4320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IV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33" name="Rectangle 11"/>
          <p:cNvSpPr>
            <a:spLocks noChangeArrowheads="1"/>
          </p:cNvSpPr>
          <p:nvPr/>
        </p:nvSpPr>
        <p:spPr bwMode="auto">
          <a:xfrm>
            <a:off x="4130948" y="5475191"/>
            <a:ext cx="556327" cy="432000"/>
          </a:xfrm>
          <a:prstGeom prst="rect">
            <a:avLst/>
          </a:prstGeom>
          <a:solidFill>
            <a:schemeClr val="accent1"/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lt1"/>
                </a:solidFill>
                <a:latin typeface="Tahoma"/>
                <a:cs typeface="Tahoma"/>
              </a:rPr>
              <a:t>IV</a:t>
            </a:r>
            <a:endParaRPr lang="en-US" dirty="0">
              <a:solidFill>
                <a:schemeClr val="lt1"/>
              </a:solidFill>
              <a:latin typeface="Tahoma"/>
              <a:cs typeface="Tahoma"/>
            </a:endParaRPr>
          </a:p>
        </p:txBody>
      </p:sp>
      <p:sp>
        <p:nvSpPr>
          <p:cNvPr id="36" name="Text Box 30"/>
          <p:cNvSpPr txBox="1">
            <a:spLocks noChangeArrowheads="1"/>
          </p:cNvSpPr>
          <p:nvPr/>
        </p:nvSpPr>
        <p:spPr bwMode="auto">
          <a:xfrm>
            <a:off x="7237936" y="5485977"/>
            <a:ext cx="10974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>
                <a:solidFill>
                  <a:schemeClr val="tx2"/>
                </a:solidFill>
                <a:latin typeface="Tahoma"/>
                <a:cs typeface="Tahoma"/>
              </a:rPr>
              <a:t>channel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86289" y="1983976"/>
            <a:ext cx="3933479" cy="437248"/>
            <a:chOff x="4191000" y="1983976"/>
            <a:chExt cx="3933479" cy="437248"/>
          </a:xfrm>
        </p:grpSpPr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4191000" y="1983976"/>
              <a:ext cx="2209800" cy="43200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28575" cmpd="sng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lt1"/>
                  </a:solidFill>
                  <a:latin typeface="Tahoma"/>
                  <a:cs typeface="Tahoma"/>
                </a:rPr>
                <a:t>Plaintext</a:t>
              </a:r>
              <a:endParaRPr lang="en-US" dirty="0">
                <a:solidFill>
                  <a:schemeClr val="lt1"/>
                </a:solidFill>
                <a:latin typeface="Tahoma"/>
                <a:cs typeface="Tahoma"/>
              </a:endParaRPr>
            </a:p>
          </p:txBody>
        </p:sp>
        <p:sp>
          <p:nvSpPr>
            <p:cNvPr id="37" name="Rectangle 9"/>
            <p:cNvSpPr>
              <a:spLocks noChangeArrowheads="1"/>
            </p:cNvSpPr>
            <p:nvPr/>
          </p:nvSpPr>
          <p:spPr bwMode="auto">
            <a:xfrm>
              <a:off x="6454085" y="1989224"/>
              <a:ext cx="1670394" cy="432000"/>
            </a:xfrm>
            <a:prstGeom prst="rect">
              <a:avLst/>
            </a:prstGeom>
            <a:solidFill>
              <a:schemeClr val="accent3"/>
            </a:solidFill>
            <a:ln w="28575" cmpd="sng"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Tahoma"/>
                  <a:cs typeface="Tahoma"/>
                </a:rPr>
                <a:t>c</a:t>
              </a:r>
              <a:r>
                <a:rPr lang="en-US" dirty="0" smtClean="0">
                  <a:solidFill>
                    <a:schemeClr val="lt1"/>
                  </a:solidFill>
                  <a:latin typeface="Tahoma"/>
                  <a:cs typeface="Tahoma"/>
                </a:rPr>
                <a:t>hecksum</a:t>
              </a:r>
              <a:endParaRPr lang="en-US" dirty="0">
                <a:solidFill>
                  <a:schemeClr val="lt1"/>
                </a:solidFill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131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WEP 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Authentication </a:t>
            </a:r>
            <a:r>
              <a:rPr lang="en-US" dirty="0"/>
              <a:t>is successful, if WEP decryption gives original challenge text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29</a:t>
            </a:fld>
            <a:endParaRPr lang="en-US"/>
          </a:p>
        </p:txBody>
      </p:sp>
      <p:sp>
        <p:nvSpPr>
          <p:cNvPr id="7" name="Line 23"/>
          <p:cNvSpPr>
            <a:spLocks noChangeShapeType="1"/>
          </p:cNvSpPr>
          <p:nvPr/>
        </p:nvSpPr>
        <p:spPr bwMode="auto">
          <a:xfrm>
            <a:off x="2895600" y="2540000"/>
            <a:ext cx="3581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latin typeface="Tahoma"/>
              <a:cs typeface="Tahoma"/>
            </a:endParaRPr>
          </a:p>
        </p:txBody>
      </p:sp>
      <p:sp>
        <p:nvSpPr>
          <p:cNvPr id="8" name="Line 24"/>
          <p:cNvSpPr>
            <a:spLocks noChangeShapeType="1"/>
          </p:cNvSpPr>
          <p:nvPr/>
        </p:nvSpPr>
        <p:spPr bwMode="auto">
          <a:xfrm flipH="1">
            <a:off x="2895600" y="3294063"/>
            <a:ext cx="3581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latin typeface="Tahoma"/>
              <a:cs typeface="Tahoma"/>
            </a:endParaRP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2895600" y="2147888"/>
            <a:ext cx="3581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sz="2000">
                <a:latin typeface="Tahoma"/>
                <a:cs typeface="Tahoma"/>
              </a:rPr>
              <a:t>MAC address</a:t>
            </a:r>
            <a:endParaRPr lang="en-US" sz="2000">
              <a:latin typeface="Tahoma"/>
              <a:cs typeface="Tahoma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2933700" y="2909888"/>
            <a:ext cx="3505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sz="2000">
                <a:latin typeface="Tahoma"/>
                <a:cs typeface="Tahoma"/>
              </a:rPr>
              <a:t>Challenge (128 bytes)</a:t>
            </a:r>
            <a:endParaRPr lang="en-US" sz="2000">
              <a:latin typeface="Tahoma"/>
              <a:cs typeface="Tahoma"/>
            </a:endParaRPr>
          </a:p>
        </p:txBody>
      </p:sp>
      <p:sp>
        <p:nvSpPr>
          <p:cNvPr id="11" name="Line 27"/>
          <p:cNvSpPr>
            <a:spLocks noChangeShapeType="1"/>
          </p:cNvSpPr>
          <p:nvPr/>
        </p:nvSpPr>
        <p:spPr bwMode="auto">
          <a:xfrm>
            <a:off x="2895600" y="4046538"/>
            <a:ext cx="3581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latin typeface="Tahoma"/>
              <a:cs typeface="Tahoma"/>
            </a:endParaRPr>
          </a:p>
        </p:txBody>
      </p:sp>
      <p:sp>
        <p:nvSpPr>
          <p:cNvPr id="12" name="Line 28"/>
          <p:cNvSpPr>
            <a:spLocks noChangeShapeType="1"/>
          </p:cNvSpPr>
          <p:nvPr/>
        </p:nvSpPr>
        <p:spPr bwMode="auto">
          <a:xfrm flipH="1">
            <a:off x="2895600" y="4800600"/>
            <a:ext cx="3581400" cy="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000">
              <a:latin typeface="Tahoma"/>
              <a:cs typeface="Tahoma"/>
            </a:endParaRPr>
          </a:p>
        </p:txBody>
      </p:sp>
      <p:sp>
        <p:nvSpPr>
          <p:cNvPr id="13" name="Text Box 29"/>
          <p:cNvSpPr txBox="1">
            <a:spLocks noChangeArrowheads="1"/>
          </p:cNvSpPr>
          <p:nvPr/>
        </p:nvSpPr>
        <p:spPr bwMode="auto">
          <a:xfrm>
            <a:off x="2933700" y="3657600"/>
            <a:ext cx="3505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fi-FI" sz="2000">
                <a:latin typeface="Tahoma"/>
                <a:cs typeface="Tahoma"/>
              </a:rPr>
              <a:t>Response (encrypted)</a:t>
            </a:r>
            <a:endParaRPr lang="en-US" sz="2000">
              <a:latin typeface="Tahoma"/>
              <a:cs typeface="Tahoma"/>
            </a:endParaRPr>
          </a:p>
        </p:txBody>
      </p:sp>
      <p:sp>
        <p:nvSpPr>
          <p:cNvPr id="14" name="Text Box 30"/>
          <p:cNvSpPr txBox="1">
            <a:spLocks noChangeArrowheads="1"/>
          </p:cNvSpPr>
          <p:nvPr/>
        </p:nvSpPr>
        <p:spPr bwMode="auto">
          <a:xfrm>
            <a:off x="2895600" y="4419600"/>
            <a:ext cx="3581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sz="2000">
                <a:latin typeface="Tahoma"/>
                <a:cs typeface="Tahoma"/>
              </a:rPr>
              <a:t>Status code</a:t>
            </a:r>
            <a:endParaRPr lang="en-US" sz="2000">
              <a:latin typeface="Tahoma"/>
              <a:cs typeface="Tahoma"/>
            </a:endParaRPr>
          </a:p>
        </p:txBody>
      </p:sp>
      <p:pic>
        <p:nvPicPr>
          <p:cNvPr id="16" name="Picture 35" descr="wep-laptop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18224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6" descr="wep-accesspoin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9400" y="1600200"/>
            <a:ext cx="1600200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793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Wireless Networks intrinsic</a:t>
            </a:r>
            <a:endParaRPr lang="en-US" dirty="0" smtClean="0">
              <a:solidFill>
                <a:schemeClr val="accent5"/>
              </a:solidFill>
            </a:endParaRPr>
          </a:p>
          <a:p>
            <a:r>
              <a:rPr lang="en-US" dirty="0" smtClean="0"/>
              <a:t>Authentication</a:t>
            </a:r>
          </a:p>
          <a:p>
            <a:r>
              <a:rPr lang="en-US" dirty="0" smtClean="0"/>
              <a:t>WEP</a:t>
            </a:r>
          </a:p>
          <a:p>
            <a:r>
              <a:rPr lang="en-US" dirty="0" smtClean="0"/>
              <a:t>Attacks on WEP</a:t>
            </a: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/>
              <a:t>9</a:t>
            </a:r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5207791" y="1981200"/>
            <a:ext cx="695325" cy="419100"/>
            <a:chOff x="6143624" y="2514600"/>
            <a:chExt cx="695325" cy="419100"/>
          </a:xfrm>
        </p:grpSpPr>
        <p:sp>
          <p:nvSpPr>
            <p:cNvPr id="10" name="Right Arrow 9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chemeClr val="accent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838" y="2611083"/>
              <a:ext cx="491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ahoma"/>
                  <a:cs typeface="Tahoma"/>
                </a:rPr>
                <a:t>NEXT</a:t>
              </a:r>
              <a:endParaRPr lang="en-US" sz="1000" dirty="0">
                <a:latin typeface="Tahoma"/>
                <a:cs typeface="Tahoma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9356-BDAD-D446-A147-EB1C34A4A2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3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Attacks on </a:t>
            </a:r>
            <a:r>
              <a:rPr lang="en-US" dirty="0" smtClean="0"/>
              <a:t>WEP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696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#1 Exhaustive Search</a:t>
            </a:r>
          </a:p>
        </p:txBody>
      </p:sp>
      <p:sp>
        <p:nvSpPr>
          <p:cNvPr id="1314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WEP uses </a:t>
            </a:r>
            <a:r>
              <a:rPr lang="en-US" dirty="0">
                <a:solidFill>
                  <a:schemeClr val="accent2"/>
                </a:solidFill>
              </a:rPr>
              <a:t>40-bit</a:t>
            </a:r>
            <a:r>
              <a:rPr lang="en-US" dirty="0"/>
              <a:t> keys…</a:t>
            </a:r>
          </a:p>
          <a:p>
            <a:pPr lvl="1"/>
            <a:r>
              <a:rPr lang="en-US" dirty="0"/>
              <a:t>Due to exportation </a:t>
            </a:r>
            <a:r>
              <a:rPr lang="en-US" dirty="0" smtClean="0"/>
              <a:t>reasons</a:t>
            </a:r>
            <a:endParaRPr lang="en-US" dirty="0"/>
          </a:p>
          <a:p>
            <a:pPr lvl="1"/>
            <a:r>
              <a:rPr lang="en-US" dirty="0"/>
              <a:t>Easy to crack 40-bit keys in </a:t>
            </a:r>
            <a:r>
              <a:rPr lang="en-US" dirty="0" smtClean="0"/>
              <a:t>practice</a:t>
            </a:r>
            <a:endParaRPr lang="en-US" dirty="0"/>
          </a:p>
          <a:p>
            <a:pPr lvl="1"/>
            <a:r>
              <a:rPr lang="en-US" dirty="0"/>
              <a:t>40-bit key + </a:t>
            </a:r>
            <a:r>
              <a:rPr lang="en-US" dirty="0" smtClean="0"/>
              <a:t>24-bit IV </a:t>
            </a:r>
            <a:r>
              <a:rPr lang="en-US" dirty="0"/>
              <a:t>= 64 bits</a:t>
            </a:r>
          </a:p>
          <a:p>
            <a:r>
              <a:rPr lang="en-US" dirty="0"/>
              <a:t>Evolved version: </a:t>
            </a:r>
            <a:r>
              <a:rPr lang="en-US" dirty="0">
                <a:solidFill>
                  <a:schemeClr val="accent2"/>
                </a:solidFill>
              </a:rPr>
              <a:t>128 bits</a:t>
            </a:r>
          </a:p>
          <a:p>
            <a:pPr lvl="1"/>
            <a:r>
              <a:rPr lang="en-US" dirty="0"/>
              <a:t>104-bit key + 24-bit IV = 128 bits</a:t>
            </a:r>
          </a:p>
          <a:p>
            <a:pPr lvl="1"/>
            <a:r>
              <a:rPr lang="en-US" dirty="0"/>
              <a:t>13 characters or 26 </a:t>
            </a:r>
            <a:r>
              <a:rPr lang="en-US" dirty="0" err="1" smtClean="0"/>
              <a:t>hexs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31</a:t>
            </a:fld>
            <a:endParaRPr lang="en-US"/>
          </a:p>
        </p:txBody>
      </p:sp>
      <p:pic>
        <p:nvPicPr>
          <p:cNvPr id="1314820" name="Picture 4" descr="wep-128bitk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05056" y="1776239"/>
            <a:ext cx="3840732" cy="36231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605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#2 CRC Property</a:t>
            </a:r>
          </a:p>
        </p:txBody>
      </p:sp>
      <p:sp>
        <p:nvSpPr>
          <p:cNvPr id="1558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CRC is a linear function </a:t>
            </a:r>
            <a:r>
              <a:rPr lang="en-US" dirty="0" err="1" smtClean="0">
                <a:solidFill>
                  <a:schemeClr val="tx1"/>
                </a:solidFill>
              </a:rPr>
              <a:t>w.r.t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>
                <a:solidFill>
                  <a:schemeClr val="tx1"/>
                </a:solidFill>
              </a:rPr>
              <a:t>to XOR:</a:t>
            </a:r>
          </a:p>
          <a:p>
            <a:pPr algn="ctr">
              <a:buFont typeface="Wingdings" charset="0"/>
              <a:buNone/>
            </a:pPr>
            <a:r>
              <a:rPr lang="hu-HU" dirty="0">
                <a:solidFill>
                  <a:schemeClr val="tx1"/>
                </a:solidFill>
              </a:rPr>
              <a:t>CRC(X ⊕ Y) = CRC(X) ⊕ CRC(Y)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Attacker observes </a:t>
            </a:r>
            <a:r>
              <a:rPr lang="hu-HU" dirty="0">
                <a:solidFill>
                  <a:schemeClr val="tx1"/>
                </a:solidFill>
              </a:rPr>
              <a:t>(M </a:t>
            </a:r>
            <a:r>
              <a:rPr lang="hu-HU" dirty="0" smtClean="0">
                <a:solidFill>
                  <a:schemeClr val="tx1"/>
                </a:solidFill>
              </a:rPr>
              <a:t>|| </a:t>
            </a:r>
            <a:r>
              <a:rPr lang="hu-HU" dirty="0">
                <a:solidFill>
                  <a:schemeClr val="tx1"/>
                </a:solidFill>
              </a:rPr>
              <a:t>CRC(M)) ⊕ K</a:t>
            </a:r>
            <a:r>
              <a:rPr lang="en-US" dirty="0">
                <a:solidFill>
                  <a:schemeClr val="tx1"/>
                </a:solidFill>
              </a:rPr>
              <a:t> where K is the </a:t>
            </a:r>
            <a:r>
              <a:rPr lang="en-US" dirty="0" err="1">
                <a:solidFill>
                  <a:schemeClr val="tx1"/>
                </a:solidFill>
              </a:rPr>
              <a:t>keystream</a:t>
            </a:r>
            <a:r>
              <a:rPr lang="en-US" dirty="0">
                <a:solidFill>
                  <a:schemeClr val="tx1"/>
                </a:solidFill>
              </a:rPr>
              <a:t> output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For any </a:t>
            </a:r>
            <a:r>
              <a:rPr lang="el-GR" dirty="0">
                <a:solidFill>
                  <a:schemeClr val="tx1"/>
                </a:solidFill>
              </a:rPr>
              <a:t>Δ</a:t>
            </a:r>
            <a:r>
              <a:rPr lang="en-US" dirty="0" smtClean="0">
                <a:solidFill>
                  <a:schemeClr val="tx1"/>
                </a:solidFill>
              </a:rPr>
              <a:t>M</a:t>
            </a:r>
            <a:r>
              <a:rPr lang="en-US" dirty="0">
                <a:solidFill>
                  <a:schemeClr val="tx1"/>
                </a:solidFill>
              </a:rPr>
              <a:t>, the attacker can compute CRC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l-GR" dirty="0" smtClean="0">
                <a:solidFill>
                  <a:schemeClr val="tx1"/>
                </a:solidFill>
              </a:rPr>
              <a:t>Δ</a:t>
            </a:r>
            <a:r>
              <a:rPr lang="en-US" dirty="0" smtClean="0">
                <a:solidFill>
                  <a:schemeClr val="tx1"/>
                </a:solidFill>
              </a:rPr>
              <a:t>M)</a:t>
            </a:r>
            <a:endParaRPr lang="fr-CH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Hence, the attacker can compute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charset="0"/>
              <a:buNone/>
            </a:pPr>
            <a:r>
              <a:rPr lang="en-US" sz="2400" dirty="0">
                <a:solidFill>
                  <a:schemeClr val="tx1"/>
                </a:solidFill>
              </a:rPr>
              <a:t>	   </a:t>
            </a:r>
            <a:r>
              <a:rPr lang="hu-HU" sz="2400" dirty="0">
                <a:solidFill>
                  <a:schemeClr val="tx1"/>
                </a:solidFill>
              </a:rPr>
              <a:t>(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hu-HU" sz="2400" dirty="0">
                <a:solidFill>
                  <a:schemeClr val="tx1"/>
                </a:solidFill>
              </a:rPr>
              <a:t>M </a:t>
            </a:r>
            <a:r>
              <a:rPr lang="hu-HU" sz="2400" dirty="0" smtClean="0">
                <a:solidFill>
                  <a:schemeClr val="tx1"/>
                </a:solidFill>
              </a:rPr>
              <a:t>|| </a:t>
            </a:r>
            <a:r>
              <a:rPr lang="hu-HU" sz="2400" dirty="0">
                <a:solidFill>
                  <a:schemeClr val="tx1"/>
                </a:solidFill>
              </a:rPr>
              <a:t>CRC(M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hu-HU" sz="2400" dirty="0">
                <a:solidFill>
                  <a:schemeClr val="tx1"/>
                </a:solidFill>
              </a:rPr>
              <a:t>) ⊕ K) ⊕ </a:t>
            </a:r>
            <a:r>
              <a:rPr lang="en-US" sz="2400" dirty="0" smtClean="0">
                <a:solidFill>
                  <a:schemeClr val="tx1"/>
                </a:solidFill>
              </a:rPr>
              <a:t>[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 || </a:t>
            </a:r>
            <a:r>
              <a:rPr lang="hu-HU" sz="2400" dirty="0">
                <a:solidFill>
                  <a:schemeClr val="tx1"/>
                </a:solidFill>
              </a:rPr>
              <a:t>CRC</a:t>
            </a:r>
            <a:r>
              <a:rPr lang="hu-HU" sz="2400" dirty="0" smtClean="0">
                <a:solidFill>
                  <a:schemeClr val="tx1"/>
                </a:solidFill>
              </a:rPr>
              <a:t>(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</a:t>
            </a:r>
            <a:r>
              <a:rPr lang="hu-HU" sz="2400" dirty="0">
                <a:solidFill>
                  <a:schemeClr val="tx1"/>
                </a:solidFill>
              </a:rPr>
              <a:t>)</a:t>
            </a:r>
            <a:r>
              <a:rPr lang="en-US" sz="2400" dirty="0" smtClean="0">
                <a:solidFill>
                  <a:schemeClr val="tx1"/>
                </a:solidFill>
              </a:rPr>
              <a:t>]</a:t>
            </a:r>
            <a:endParaRPr lang="hu-HU" sz="2400" dirty="0">
              <a:solidFill>
                <a:schemeClr val="tx1"/>
              </a:solidFill>
            </a:endParaRPr>
          </a:p>
          <a:p>
            <a:pPr lvl="1">
              <a:buFont typeface="Wingdings" charset="0"/>
              <a:buNone/>
            </a:pPr>
            <a:r>
              <a:rPr lang="en-US" sz="2400" dirty="0">
                <a:solidFill>
                  <a:schemeClr val="tx1"/>
                </a:solidFill>
              </a:rPr>
              <a:t>	= </a:t>
            </a:r>
            <a:r>
              <a:rPr lang="hu-HU" sz="2400" dirty="0">
                <a:solidFill>
                  <a:schemeClr val="tx1"/>
                </a:solidFill>
              </a:rPr>
              <a:t>(</a:t>
            </a:r>
            <a:r>
              <a:rPr lang="en-US" sz="2400" dirty="0">
                <a:solidFill>
                  <a:schemeClr val="tx1"/>
                </a:solidFill>
              </a:rPr>
              <a:t>[</a:t>
            </a:r>
            <a:r>
              <a:rPr lang="hu-HU" sz="2400" dirty="0">
                <a:solidFill>
                  <a:schemeClr val="tx1"/>
                </a:solidFill>
              </a:rPr>
              <a:t>M ⊕ 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</a:t>
            </a:r>
            <a:r>
              <a:rPr lang="hu-HU" sz="2400" dirty="0">
                <a:solidFill>
                  <a:schemeClr val="tx1"/>
                </a:solidFill>
              </a:rPr>
              <a:t>) </a:t>
            </a:r>
            <a:r>
              <a:rPr lang="hu-HU" sz="2400" dirty="0" smtClean="0">
                <a:solidFill>
                  <a:schemeClr val="tx1"/>
                </a:solidFill>
              </a:rPr>
              <a:t>|| </a:t>
            </a:r>
            <a:r>
              <a:rPr lang="hu-HU" sz="2400" dirty="0">
                <a:solidFill>
                  <a:schemeClr val="tx1"/>
                </a:solidFill>
              </a:rPr>
              <a:t>(CRC(M) ⊕ CRC</a:t>
            </a:r>
            <a:r>
              <a:rPr lang="hu-HU" sz="2400" dirty="0" smtClean="0">
                <a:solidFill>
                  <a:schemeClr val="tx1"/>
                </a:solidFill>
              </a:rPr>
              <a:t>(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</a:t>
            </a:r>
            <a:r>
              <a:rPr lang="hu-HU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hu-HU" sz="2400" dirty="0">
                <a:solidFill>
                  <a:schemeClr val="tx1"/>
                </a:solidFill>
              </a:rPr>
              <a:t>) ⊕ K</a:t>
            </a:r>
          </a:p>
          <a:p>
            <a:pPr lvl="1">
              <a:buFont typeface="Wingdings" charset="0"/>
              <a:buNone/>
            </a:pPr>
            <a:r>
              <a:rPr lang="en-US" sz="2400" dirty="0">
                <a:solidFill>
                  <a:schemeClr val="tx1"/>
                </a:solidFill>
              </a:rPr>
              <a:t>	= [(</a:t>
            </a:r>
            <a:r>
              <a:rPr lang="hu-HU" sz="2400" dirty="0">
                <a:solidFill>
                  <a:schemeClr val="tx1"/>
                </a:solidFill>
              </a:rPr>
              <a:t>M ⊕ 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</a:t>
            </a:r>
            <a:r>
              <a:rPr lang="hu-HU" sz="2400" dirty="0">
                <a:solidFill>
                  <a:schemeClr val="tx1"/>
                </a:solidFill>
              </a:rPr>
              <a:t>) </a:t>
            </a:r>
            <a:r>
              <a:rPr lang="hu-HU" sz="2400" dirty="0" smtClean="0">
                <a:solidFill>
                  <a:schemeClr val="tx1"/>
                </a:solidFill>
              </a:rPr>
              <a:t>|| </a:t>
            </a:r>
            <a:r>
              <a:rPr lang="hu-HU" sz="2400" dirty="0">
                <a:solidFill>
                  <a:schemeClr val="tx1"/>
                </a:solidFill>
              </a:rPr>
              <a:t>CRC(M ⊕ </a:t>
            </a:r>
            <a:r>
              <a:rPr lang="el-GR" sz="2400" dirty="0">
                <a:solidFill>
                  <a:schemeClr val="tx1"/>
                </a:solidFill>
              </a:rPr>
              <a:t>Δ</a:t>
            </a:r>
            <a:r>
              <a:rPr lang="hu-HU" sz="2400" dirty="0" smtClean="0">
                <a:solidFill>
                  <a:schemeClr val="tx1"/>
                </a:solidFill>
              </a:rPr>
              <a:t>M</a:t>
            </a:r>
            <a:r>
              <a:rPr lang="hu-HU" sz="2400" dirty="0">
                <a:solidFill>
                  <a:schemeClr val="tx1"/>
                </a:solidFill>
              </a:rPr>
              <a:t>)</a:t>
            </a:r>
            <a:r>
              <a:rPr lang="en-US" sz="2400" dirty="0">
                <a:solidFill>
                  <a:schemeClr val="tx1"/>
                </a:solidFill>
              </a:rPr>
              <a:t>]</a:t>
            </a:r>
            <a:r>
              <a:rPr lang="hu-HU" sz="2400" dirty="0">
                <a:solidFill>
                  <a:schemeClr val="tx1"/>
                </a:solidFill>
              </a:rPr>
              <a:t> ⊕ K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57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#2 Example: </a:t>
            </a:r>
            <a:r>
              <a:rPr lang="el-GR" dirty="0" smtClean="0"/>
              <a:t>Δ</a:t>
            </a:r>
            <a:r>
              <a:rPr lang="en-US" dirty="0" smtClean="0"/>
              <a:t>IP </a:t>
            </a:r>
            <a:r>
              <a:rPr lang="en-US" dirty="0"/>
              <a:t>Address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the attacker </a:t>
            </a:r>
            <a:r>
              <a:rPr lang="en-US" dirty="0" smtClean="0"/>
              <a:t>knows the </a:t>
            </a:r>
            <a:r>
              <a:rPr lang="en-US" dirty="0"/>
              <a:t>destination IP </a:t>
            </a:r>
            <a:r>
              <a:rPr lang="en-US" dirty="0" smtClean="0"/>
              <a:t>address:</a:t>
            </a:r>
            <a:endParaRPr lang="en-US" dirty="0"/>
          </a:p>
          <a:p>
            <a:r>
              <a:rPr lang="en-US" dirty="0" smtClean="0"/>
              <a:t>Attacker </a:t>
            </a:r>
            <a:r>
              <a:rPr lang="en-US" dirty="0"/>
              <a:t>can change IP address in the </a:t>
            </a:r>
            <a:r>
              <a:rPr lang="en-US" dirty="0" err="1" smtClean="0"/>
              <a:t>ciphertext</a:t>
            </a:r>
            <a:endParaRPr lang="en-US" dirty="0"/>
          </a:p>
          <a:p>
            <a:r>
              <a:rPr lang="en-US" dirty="0" smtClean="0"/>
              <a:t>And </a:t>
            </a:r>
            <a:r>
              <a:rPr lang="en-US" dirty="0"/>
              <a:t>modify CRC so </a:t>
            </a:r>
            <a:r>
              <a:rPr lang="en-US" dirty="0" smtClean="0"/>
              <a:t>that it </a:t>
            </a:r>
            <a:r>
              <a:rPr lang="en-US" dirty="0"/>
              <a:t>is </a:t>
            </a:r>
            <a:r>
              <a:rPr lang="en-US" dirty="0" smtClean="0"/>
              <a:t>correct</a:t>
            </a:r>
            <a:endParaRPr lang="en-US" dirty="0"/>
          </a:p>
          <a:p>
            <a:r>
              <a:rPr lang="en-US" dirty="0" smtClean="0"/>
              <a:t>Then AP </a:t>
            </a:r>
            <a:r>
              <a:rPr lang="en-US" dirty="0"/>
              <a:t>will decrypt and forward packet to the </a:t>
            </a:r>
            <a:r>
              <a:rPr lang="en-US" dirty="0" smtClean="0"/>
              <a:t>IP address selected by the attacker</a:t>
            </a:r>
            <a:endParaRPr lang="en-US" dirty="0"/>
          </a:p>
          <a:p>
            <a:r>
              <a:rPr lang="en-US" dirty="0" smtClean="0"/>
              <a:t>Requires </a:t>
            </a:r>
            <a:r>
              <a:rPr lang="en-US" dirty="0"/>
              <a:t>no knowledge of the key </a:t>
            </a:r>
            <a:r>
              <a:rPr lang="en-US" dirty="0" smtClean="0"/>
              <a:t>K</a:t>
            </a:r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01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Keystream Reused</a:t>
            </a:r>
          </a:p>
        </p:txBody>
      </p:sp>
      <p:sp>
        <p:nvSpPr>
          <p:cNvPr id="1337347" name="Rectangle 3"/>
          <p:cNvSpPr>
            <a:spLocks noGrp="1" noChangeArrowheads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30000"/>
              </a:lnSpc>
            </a:pPr>
            <a:r>
              <a:rPr lang="en-US" dirty="0"/>
              <a:t>WEP uses 24-bit (3 byte) </a:t>
            </a:r>
            <a:r>
              <a:rPr lang="en-US" dirty="0" smtClean="0"/>
              <a:t>IV</a:t>
            </a:r>
            <a:endParaRPr lang="en-US" dirty="0"/>
          </a:p>
          <a:p>
            <a:pPr lvl="1">
              <a:lnSpc>
                <a:spcPct val="130000"/>
              </a:lnSpc>
            </a:pPr>
            <a:r>
              <a:rPr lang="en-US" dirty="0"/>
              <a:t>Each packet gets a new </a:t>
            </a:r>
            <a:r>
              <a:rPr lang="en-US" dirty="0" smtClean="0"/>
              <a:t>IV</a:t>
            </a:r>
            <a:endParaRPr lang="en-US" dirty="0"/>
          </a:p>
          <a:p>
            <a:pPr lvl="1">
              <a:lnSpc>
                <a:spcPct val="130000"/>
              </a:lnSpc>
            </a:pPr>
            <a:r>
              <a:rPr lang="en-US" dirty="0"/>
              <a:t>RC4 packet key: IV pre-pended to long-term </a:t>
            </a:r>
            <a:r>
              <a:rPr lang="en-US" dirty="0" smtClean="0"/>
              <a:t>key K</a:t>
            </a:r>
            <a:endParaRPr lang="en-US" dirty="0"/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If </a:t>
            </a:r>
            <a:r>
              <a:rPr lang="en-US" dirty="0">
                <a:solidFill>
                  <a:schemeClr val="accent2"/>
                </a:solidFill>
              </a:rPr>
              <a:t>key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IV</a:t>
            </a:r>
            <a:r>
              <a:rPr lang="en-US" dirty="0"/>
              <a:t> are </a:t>
            </a:r>
            <a:r>
              <a:rPr lang="en-US" dirty="0" smtClean="0"/>
              <a:t>same</a:t>
            </a:r>
            <a:r>
              <a:rPr lang="en-US" dirty="0"/>
              <a:t>, then same </a:t>
            </a:r>
            <a:r>
              <a:rPr lang="en-US" dirty="0" err="1">
                <a:solidFill>
                  <a:schemeClr val="accent2"/>
                </a:solidFill>
              </a:rPr>
              <a:t>keystream</a:t>
            </a:r>
            <a:r>
              <a:rPr lang="en-US" dirty="0"/>
              <a:t> is </a:t>
            </a:r>
            <a:r>
              <a:rPr lang="en-US" dirty="0" smtClean="0"/>
              <a:t>use</a:t>
            </a:r>
            <a:r>
              <a:rPr lang="en-US" dirty="0" smtClean="0">
                <a:sym typeface="Symbol" charset="0"/>
              </a:rPr>
              <a:t>d!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3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#3 Keystream Reused</a:t>
            </a:r>
          </a:p>
        </p:txBody>
      </p:sp>
      <p:sp>
        <p:nvSpPr>
          <p:cNvPr id="1441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ym typeface="Symbol" charset="0"/>
              </a:rPr>
              <a:t>Problem:</a:t>
            </a:r>
          </a:p>
          <a:p>
            <a:pPr marL="0" indent="0">
              <a:buNone/>
            </a:pPr>
            <a:r>
              <a:rPr lang="en-US" dirty="0" smtClean="0">
                <a:sym typeface="Symbol" charset="0"/>
              </a:rPr>
              <a:t>If K </a:t>
            </a:r>
            <a:r>
              <a:rPr lang="en-US" dirty="0">
                <a:sym typeface="Symbol" charset="0"/>
              </a:rPr>
              <a:t>is never </a:t>
            </a:r>
            <a:r>
              <a:rPr lang="en-US" dirty="0" smtClean="0">
                <a:sym typeface="Symbol" charset="0"/>
              </a:rPr>
              <a:t>modified, IV is</a:t>
            </a:r>
            <a:r>
              <a:rPr lang="en-US" dirty="0" smtClean="0">
                <a:solidFill>
                  <a:schemeClr val="accent2"/>
                </a:solidFill>
                <a:sym typeface="Symbol" charset="0"/>
              </a:rPr>
              <a:t> </a:t>
            </a:r>
            <a:r>
              <a:rPr lang="en-US" dirty="0">
                <a:solidFill>
                  <a:schemeClr val="accent2"/>
                </a:solidFill>
                <a:sym typeface="Symbol" charset="0"/>
              </a:rPr>
              <a:t>frequently </a:t>
            </a:r>
            <a:r>
              <a:rPr lang="en-US" dirty="0" smtClean="0">
                <a:solidFill>
                  <a:schemeClr val="accent2"/>
                </a:solidFill>
                <a:sym typeface="Symbol" charset="0"/>
              </a:rPr>
              <a:t>repeated</a:t>
            </a:r>
            <a:endParaRPr lang="en-US" dirty="0">
              <a:sym typeface="Symbol" charset="0"/>
            </a:endParaRPr>
          </a:p>
          <a:p>
            <a:endParaRPr lang="en-US" dirty="0">
              <a:sym typeface="Symbol" charset="0"/>
            </a:endParaRPr>
          </a:p>
          <a:p>
            <a:r>
              <a:rPr lang="en-US" dirty="0" smtClean="0">
                <a:sym typeface="Symbol" charset="0"/>
              </a:rPr>
              <a:t>IV </a:t>
            </a:r>
            <a:r>
              <a:rPr lang="en-US" dirty="0">
                <a:sym typeface="Symbol" charset="0"/>
              </a:rPr>
              <a:t>is often a counter that starts at </a:t>
            </a:r>
            <a:r>
              <a:rPr lang="en-US" dirty="0" smtClean="0">
                <a:sym typeface="Symbol" charset="0"/>
              </a:rPr>
              <a:t>zero</a:t>
            </a:r>
            <a:endParaRPr lang="en-US" dirty="0">
              <a:sym typeface="Symbol" charset="0"/>
            </a:endParaRPr>
          </a:p>
          <a:p>
            <a:pPr lvl="1"/>
            <a:r>
              <a:rPr lang="en-US" dirty="0">
                <a:sym typeface="Symbol" charset="0"/>
              </a:rPr>
              <a:t>Hence, rebooting causes IV </a:t>
            </a:r>
            <a:r>
              <a:rPr lang="en-US" dirty="0" smtClean="0">
                <a:sym typeface="Symbol" charset="0"/>
              </a:rPr>
              <a:t>reuse</a:t>
            </a:r>
            <a:endParaRPr lang="en-US" dirty="0">
              <a:sym typeface="Symbol" charset="0"/>
            </a:endParaRPr>
          </a:p>
          <a:p>
            <a:pPr lvl="1"/>
            <a:r>
              <a:rPr lang="en-US" dirty="0">
                <a:sym typeface="Symbol" charset="0"/>
              </a:rPr>
              <a:t>Also, there are only 16 million possible </a:t>
            </a:r>
            <a:r>
              <a:rPr lang="en-US" dirty="0" smtClean="0">
                <a:sym typeface="Symbol" charset="0"/>
              </a:rPr>
              <a:t>values of IV, </a:t>
            </a:r>
            <a:r>
              <a:rPr lang="en-US" dirty="0">
                <a:sym typeface="Symbol" charset="0"/>
              </a:rPr>
              <a:t>so after intercepting enough packets, </a:t>
            </a:r>
            <a:r>
              <a:rPr lang="en-US" dirty="0" smtClean="0">
                <a:sym typeface="Symbol" charset="0"/>
              </a:rPr>
              <a:t>they </a:t>
            </a:r>
            <a:r>
              <a:rPr lang="en-US" dirty="0">
                <a:sym typeface="Symbol" charset="0"/>
              </a:rPr>
              <a:t>are sure to be </a:t>
            </a:r>
            <a:r>
              <a:rPr lang="en-US" dirty="0" smtClean="0">
                <a:sym typeface="Symbol" charset="0"/>
              </a:rPr>
              <a:t>repeated</a:t>
            </a:r>
            <a:endParaRPr lang="en-US" dirty="0">
              <a:sym typeface="Symbol" charset="0"/>
            </a:endParaRPr>
          </a:p>
          <a:p>
            <a:r>
              <a:rPr lang="en-US" dirty="0"/>
              <a:t>There is a 50% chance of key-reuse after 2</a:t>
            </a:r>
            <a:r>
              <a:rPr lang="en-US" baseline="30000" dirty="0"/>
              <a:t>12</a:t>
            </a:r>
            <a:r>
              <a:rPr lang="en-US" dirty="0"/>
              <a:t> packets (birthday paradox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207" name="Rectangle 1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#3 Keystream Reused</a:t>
            </a:r>
            <a:endParaRPr lang="en-US" sz="2000"/>
          </a:p>
        </p:txBody>
      </p:sp>
      <p:sp>
        <p:nvSpPr>
          <p:cNvPr id="128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If IV repeats, </a:t>
            </a:r>
            <a:r>
              <a:rPr lang="en-US" dirty="0">
                <a:solidFill>
                  <a:srgbClr val="000000"/>
                </a:solidFill>
              </a:rPr>
              <a:t>confidentiality is at </a:t>
            </a:r>
            <a:r>
              <a:rPr lang="en-US" dirty="0" smtClean="0">
                <a:solidFill>
                  <a:srgbClr val="000000"/>
                </a:solidFill>
              </a:rPr>
              <a:t>risk: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If we send two </a:t>
            </a:r>
            <a:r>
              <a:rPr lang="en-US" dirty="0" err="1">
                <a:solidFill>
                  <a:srgbClr val="000000"/>
                </a:solidFill>
              </a:rPr>
              <a:t>ciphertexts</a:t>
            </a:r>
            <a:r>
              <a:rPr lang="en-US" dirty="0">
                <a:solidFill>
                  <a:srgbClr val="000000"/>
                </a:solidFill>
              </a:rPr>
              <a:t> (C, </a:t>
            </a:r>
            <a:r>
              <a:rPr lang="en-US" dirty="0" smtClean="0">
                <a:solidFill>
                  <a:srgbClr val="000000"/>
                </a:solidFill>
              </a:rPr>
              <a:t>C’) using </a:t>
            </a:r>
            <a:r>
              <a:rPr lang="en-US" dirty="0">
                <a:solidFill>
                  <a:srgbClr val="000000"/>
                </a:solidFill>
              </a:rPr>
              <a:t>the </a:t>
            </a:r>
            <a:r>
              <a:rPr lang="en-US" dirty="0" smtClean="0">
                <a:solidFill>
                  <a:srgbClr val="000000"/>
                </a:solidFill>
              </a:rPr>
              <a:t>same </a:t>
            </a:r>
            <a:r>
              <a:rPr lang="en-US" dirty="0">
                <a:solidFill>
                  <a:srgbClr val="000000"/>
                </a:solidFill>
              </a:rPr>
              <a:t>IV, then the </a:t>
            </a:r>
            <a:r>
              <a:rPr lang="en-US" dirty="0" smtClean="0">
                <a:solidFill>
                  <a:srgbClr val="000000"/>
                </a:solidFill>
              </a:rPr>
              <a:t>XOR </a:t>
            </a:r>
            <a:r>
              <a:rPr lang="en-US" dirty="0">
                <a:solidFill>
                  <a:srgbClr val="000000"/>
                </a:solidFill>
              </a:rPr>
              <a:t>of plaintexts leaks (P ⊕ P’ = C </a:t>
            </a:r>
            <a:r>
              <a:rPr lang="en-US" dirty="0" smtClean="0">
                <a:solidFill>
                  <a:srgbClr val="000000"/>
                </a:solidFill>
              </a:rPr>
              <a:t>⊕ C’)</a:t>
            </a:r>
          </a:p>
          <a:p>
            <a:r>
              <a:rPr lang="en-US" dirty="0" smtClean="0">
                <a:solidFill>
                  <a:srgbClr val="000000"/>
                </a:solidFill>
                <a:sym typeface="Symbol" charset="0"/>
              </a:rPr>
              <a:t>Reveal </a:t>
            </a:r>
            <a:r>
              <a:rPr lang="en-US" dirty="0">
                <a:solidFill>
                  <a:srgbClr val="000000"/>
                </a:solidFill>
                <a:sym typeface="Symbol" charset="0"/>
              </a:rPr>
              <a:t>both </a:t>
            </a:r>
            <a:r>
              <a:rPr lang="en-US" dirty="0" smtClean="0">
                <a:solidFill>
                  <a:srgbClr val="000000"/>
                </a:solidFill>
                <a:sym typeface="Symbol" charset="0"/>
              </a:rPr>
              <a:t>P and P’ </a:t>
            </a:r>
            <a:r>
              <a:rPr lang="en-US" dirty="0">
                <a:solidFill>
                  <a:srgbClr val="000000"/>
                </a:solidFill>
                <a:sym typeface="Symbol" charset="0"/>
              </a:rPr>
              <a:t>if there is </a:t>
            </a:r>
            <a:r>
              <a:rPr lang="en-US" dirty="0" smtClean="0">
                <a:solidFill>
                  <a:srgbClr val="000000"/>
                </a:solidFill>
                <a:sym typeface="Symbol" charset="0"/>
              </a:rPr>
              <a:t>enough redundancy</a:t>
            </a:r>
            <a:endParaRPr lang="en-US" dirty="0">
              <a:solidFill>
                <a:srgbClr val="000000"/>
              </a:solidFill>
              <a:sym typeface="Symbo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201EC-6861-9646-9A9C-3043BF79DC7D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1288198" name="Group 6"/>
          <p:cNvGrpSpPr>
            <a:grpSpLocks/>
          </p:cNvGrpSpPr>
          <p:nvPr/>
        </p:nvGrpSpPr>
        <p:grpSpPr bwMode="auto">
          <a:xfrm>
            <a:off x="2286000" y="2003431"/>
            <a:ext cx="5257800" cy="461963"/>
            <a:chOff x="1440" y="1776"/>
            <a:chExt cx="3312" cy="291"/>
          </a:xfrm>
        </p:grpSpPr>
        <p:sp>
          <p:nvSpPr>
            <p:cNvPr id="1288199" name="Line 7"/>
            <p:cNvSpPr>
              <a:spLocks noChangeShapeType="1"/>
            </p:cNvSpPr>
            <p:nvPr/>
          </p:nvSpPr>
          <p:spPr bwMode="auto">
            <a:xfrm>
              <a:off x="1440" y="2064"/>
              <a:ext cx="331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en-US"/>
            </a:p>
          </p:txBody>
        </p:sp>
        <p:sp>
          <p:nvSpPr>
            <p:cNvPr id="1288200" name="Text Box 8"/>
            <p:cNvSpPr txBox="1">
              <a:spLocks noChangeArrowheads="1"/>
            </p:cNvSpPr>
            <p:nvPr/>
          </p:nvSpPr>
          <p:spPr bwMode="auto">
            <a:xfrm>
              <a:off x="1983" y="1776"/>
              <a:ext cx="193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Tahoma" charset="0"/>
                </a:rPr>
                <a:t>IV,     P </a:t>
              </a:r>
              <a:r>
                <a:rPr lang="en-US" sz="2400" dirty="0" smtClean="0">
                  <a:solidFill>
                    <a:srgbClr val="000000"/>
                  </a:solidFill>
                  <a:latin typeface="Tahoma" charset="0"/>
                </a:rPr>
                <a:t>⊕ RC4</a:t>
              </a:r>
              <a:r>
                <a:rPr lang="en-US" sz="2400" dirty="0">
                  <a:solidFill>
                    <a:srgbClr val="000000"/>
                  </a:solidFill>
                  <a:latin typeface="Tahoma" charset="0"/>
                </a:rPr>
                <a:t>(K, IV)</a:t>
              </a:r>
            </a:p>
          </p:txBody>
        </p:sp>
      </p:grpSp>
      <p:grpSp>
        <p:nvGrpSpPr>
          <p:cNvPr id="1288201" name="Group 9"/>
          <p:cNvGrpSpPr>
            <a:grpSpLocks/>
          </p:cNvGrpSpPr>
          <p:nvPr/>
        </p:nvGrpSpPr>
        <p:grpSpPr bwMode="auto">
          <a:xfrm>
            <a:off x="2286000" y="2689231"/>
            <a:ext cx="5257800" cy="461963"/>
            <a:chOff x="1440" y="1776"/>
            <a:chExt cx="3312" cy="291"/>
          </a:xfrm>
        </p:grpSpPr>
        <p:sp>
          <p:nvSpPr>
            <p:cNvPr id="1288202" name="Line 10"/>
            <p:cNvSpPr>
              <a:spLocks noChangeShapeType="1"/>
            </p:cNvSpPr>
            <p:nvPr/>
          </p:nvSpPr>
          <p:spPr bwMode="auto">
            <a:xfrm>
              <a:off x="1440" y="2064"/>
              <a:ext cx="3312" cy="0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wrap="none"/>
            <a:lstStyle/>
            <a:p>
              <a:endParaRPr lang="en-US"/>
            </a:p>
          </p:txBody>
        </p:sp>
        <p:sp>
          <p:nvSpPr>
            <p:cNvPr id="1288203" name="Text Box 11"/>
            <p:cNvSpPr txBox="1">
              <a:spLocks noChangeArrowheads="1"/>
            </p:cNvSpPr>
            <p:nvPr/>
          </p:nvSpPr>
          <p:spPr bwMode="auto">
            <a:xfrm>
              <a:off x="1983" y="1776"/>
              <a:ext cx="1918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0000"/>
                  </a:solidFill>
                  <a:latin typeface="Tahoma" charset="0"/>
                </a:rPr>
                <a:t>IV,     P’ </a:t>
              </a:r>
              <a:r>
                <a:rPr lang="en-US" sz="2400" dirty="0" smtClean="0">
                  <a:solidFill>
                    <a:srgbClr val="000000"/>
                  </a:solidFill>
                  <a:latin typeface="Tahoma" charset="0"/>
                </a:rPr>
                <a:t>⊕ RC4</a:t>
              </a:r>
              <a:r>
                <a:rPr lang="en-US" sz="2400" dirty="0">
                  <a:solidFill>
                    <a:srgbClr val="000000"/>
                  </a:solidFill>
                  <a:latin typeface="Tahoma" charset="0"/>
                </a:rPr>
                <a:t>(K, IV)</a:t>
              </a:r>
            </a:p>
          </p:txBody>
        </p:sp>
      </p:grpSp>
      <p:pic>
        <p:nvPicPr>
          <p:cNvPr id="1288204" name="Picture 12" descr="wep-laptop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698628"/>
            <a:ext cx="1822450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8205" name="Picture 13" descr="wep-accesspoin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10400" y="1851028"/>
            <a:ext cx="1600200" cy="141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3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 Getting Some Plaintext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bit-flipping attack is an attack on a cryptographic cipher in which the attacker can change the </a:t>
            </a:r>
            <a:r>
              <a:rPr lang="en-US" dirty="0" err="1"/>
              <a:t>ciphertext</a:t>
            </a:r>
            <a:r>
              <a:rPr lang="en-US" dirty="0"/>
              <a:t> in such a way as to result in a predictable change of the plaintext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37</a:t>
            </a:fld>
            <a:endParaRPr lang="en-US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53" b="2653"/>
          <a:stretch>
            <a:fillRect/>
          </a:stretch>
        </p:blipFill>
        <p:spPr>
          <a:xfrm>
            <a:off x="1962681" y="3378279"/>
            <a:ext cx="5509992" cy="3045306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951361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1995 – Some security issues in RC4 </a:t>
            </a:r>
            <a:r>
              <a:rPr lang="en-US" dirty="0" smtClean="0"/>
              <a:t>(weak </a:t>
            </a:r>
            <a:r>
              <a:rPr lang="en-US" dirty="0"/>
              <a:t>keys</a:t>
            </a:r>
            <a:r>
              <a:rPr lang="en-US" dirty="0" smtClean="0"/>
              <a:t>)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/>
              <a:t>Roos</a:t>
            </a:r>
            <a:r>
              <a:rPr lang="en-US" dirty="0"/>
              <a:t>, </a:t>
            </a:r>
            <a:r>
              <a:rPr lang="en-US" dirty="0" smtClean="0"/>
              <a:t>Wagner</a:t>
            </a:r>
            <a:endParaRPr lang="en-US" dirty="0"/>
          </a:p>
          <a:p>
            <a:r>
              <a:rPr lang="en-US" dirty="0"/>
              <a:t>2001 </a:t>
            </a:r>
            <a:r>
              <a:rPr lang="en-US" dirty="0" smtClean="0"/>
              <a:t>– The </a:t>
            </a:r>
            <a:r>
              <a:rPr lang="en-US" dirty="0"/>
              <a:t>insecurity of </a:t>
            </a:r>
            <a:r>
              <a:rPr lang="en-US" dirty="0" smtClean="0"/>
              <a:t>802.11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/>
              <a:t>Borisov</a:t>
            </a:r>
            <a:r>
              <a:rPr lang="en-US" dirty="0"/>
              <a:t>, Goldberg, </a:t>
            </a:r>
            <a:r>
              <a:rPr lang="en-US" dirty="0" smtClean="0"/>
              <a:t>Wagner</a:t>
            </a:r>
            <a:endParaRPr lang="en-US" dirty="0"/>
          </a:p>
          <a:p>
            <a:r>
              <a:rPr lang="en-US" dirty="0"/>
              <a:t>2001 –</a:t>
            </a:r>
            <a:r>
              <a:rPr lang="en-US" dirty="0" smtClean="0"/>
              <a:t> </a:t>
            </a:r>
            <a:r>
              <a:rPr lang="en-US" dirty="0"/>
              <a:t>Weaknesses in the key scheduling algorithm of </a:t>
            </a:r>
            <a:r>
              <a:rPr lang="en-US" dirty="0" smtClean="0"/>
              <a:t>RC4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dirty="0" err="1"/>
              <a:t>Fluhrer</a:t>
            </a:r>
            <a:r>
              <a:rPr lang="en-US" dirty="0"/>
              <a:t>, </a:t>
            </a:r>
            <a:r>
              <a:rPr lang="en-US" dirty="0" err="1"/>
              <a:t>Mantin</a:t>
            </a:r>
            <a:r>
              <a:rPr lang="en-US" dirty="0"/>
              <a:t>, </a:t>
            </a:r>
            <a:r>
              <a:rPr lang="en-US" dirty="0" smtClean="0"/>
              <a:t>Shamir</a:t>
            </a:r>
            <a:endParaRPr lang="en-US" dirty="0"/>
          </a:p>
          <a:p>
            <a:r>
              <a:rPr lang="en-US" dirty="0"/>
              <a:t>2002 –</a:t>
            </a:r>
            <a:r>
              <a:rPr lang="en-US" dirty="0" smtClean="0"/>
              <a:t> </a:t>
            </a:r>
            <a:r>
              <a:rPr lang="en-US" dirty="0"/>
              <a:t>Using the </a:t>
            </a:r>
            <a:r>
              <a:rPr lang="en-US" dirty="0" err="1"/>
              <a:t>Fluhrer</a:t>
            </a:r>
            <a:r>
              <a:rPr lang="en-US" dirty="0"/>
              <a:t>, </a:t>
            </a:r>
            <a:r>
              <a:rPr lang="en-US" dirty="0" err="1"/>
              <a:t>Mantin</a:t>
            </a:r>
            <a:r>
              <a:rPr lang="en-US" dirty="0"/>
              <a:t>, and Shamir Attack to Break </a:t>
            </a:r>
            <a:r>
              <a:rPr lang="en-US" dirty="0" smtClean="0"/>
              <a:t>WEP – </a:t>
            </a:r>
            <a:r>
              <a:rPr lang="en-US" dirty="0"/>
              <a:t>Stubblefield, Ioannidis, </a:t>
            </a:r>
            <a:r>
              <a:rPr lang="en-US" dirty="0" smtClean="0"/>
              <a:t>Rubin</a:t>
            </a:r>
            <a:endParaRPr lang="en-US" dirty="0"/>
          </a:p>
          <a:p>
            <a:r>
              <a:rPr lang="en-US" dirty="0"/>
              <a:t>2004 – </a:t>
            </a:r>
            <a:r>
              <a:rPr lang="en-US" dirty="0" err="1"/>
              <a:t>Korek</a:t>
            </a:r>
            <a:r>
              <a:rPr lang="en-US" dirty="0"/>
              <a:t>, improves on the above technique and reduces the complexity of WEP </a:t>
            </a:r>
            <a:r>
              <a:rPr lang="en-US" dirty="0" smtClean="0"/>
              <a:t>cracking, proposing </a:t>
            </a:r>
            <a:r>
              <a:rPr lang="en-US" dirty="0"/>
              <a:t>17 </a:t>
            </a:r>
            <a:r>
              <a:rPr lang="en-US" dirty="0" smtClean="0"/>
              <a:t>attacks</a:t>
            </a:r>
            <a:endParaRPr lang="en-US" dirty="0"/>
          </a:p>
          <a:p>
            <a:r>
              <a:rPr lang="en-US" dirty="0"/>
              <a:t>2005 – Klein introduces more correlations between the RC4 key stream and the </a:t>
            </a:r>
            <a:r>
              <a:rPr lang="en-US" dirty="0" smtClean="0"/>
              <a:t>key</a:t>
            </a:r>
            <a:endParaRPr lang="en-US" dirty="0"/>
          </a:p>
          <a:p>
            <a:r>
              <a:rPr lang="en-US" dirty="0"/>
              <a:t>2007 – </a:t>
            </a:r>
            <a:r>
              <a:rPr lang="en-US" dirty="0" err="1"/>
              <a:t>Tews</a:t>
            </a:r>
            <a:r>
              <a:rPr lang="en-US" dirty="0"/>
              <a:t>, </a:t>
            </a:r>
            <a:r>
              <a:rPr lang="en-US" dirty="0" err="1"/>
              <a:t>Weinmann</a:t>
            </a:r>
            <a:r>
              <a:rPr lang="en-US" dirty="0"/>
              <a:t>, </a:t>
            </a:r>
            <a:r>
              <a:rPr lang="en-US" dirty="0" err="1"/>
              <a:t>Pyshkin</a:t>
            </a:r>
            <a:r>
              <a:rPr lang="en-US" dirty="0"/>
              <a:t> </a:t>
            </a:r>
            <a:r>
              <a:rPr lang="en-US" dirty="0" smtClean="0"/>
              <a:t>further </a:t>
            </a:r>
            <a:r>
              <a:rPr lang="en-US" dirty="0"/>
              <a:t>simplify WEP </a:t>
            </a:r>
            <a:r>
              <a:rPr lang="en-US" dirty="0" smtClean="0"/>
              <a:t>Cracking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36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 </a:t>
            </a:r>
            <a:r>
              <a:rPr lang="en-US" dirty="0" err="1"/>
              <a:t>Fluhrer</a:t>
            </a:r>
            <a:r>
              <a:rPr lang="en-US" dirty="0"/>
              <a:t>, </a:t>
            </a:r>
            <a:r>
              <a:rPr lang="en-US" dirty="0" err="1"/>
              <a:t>Mantin</a:t>
            </a:r>
            <a:r>
              <a:rPr lang="en-US" dirty="0"/>
              <a:t>, and Shamir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2001, just 2 </a:t>
            </a:r>
            <a:r>
              <a:rPr lang="en-US" dirty="0"/>
              <a:t>years </a:t>
            </a:r>
            <a:r>
              <a:rPr lang="en-US" dirty="0" smtClean="0"/>
              <a:t>after </a:t>
            </a:r>
            <a:r>
              <a:rPr lang="en-US" dirty="0"/>
              <a:t>WEP was </a:t>
            </a:r>
            <a:r>
              <a:rPr lang="en-US" dirty="0" smtClean="0"/>
              <a:t>published</a:t>
            </a:r>
            <a:endParaRPr lang="en-US" dirty="0"/>
          </a:p>
          <a:p>
            <a:r>
              <a:rPr lang="en-US" dirty="0"/>
              <a:t>Some IVs are weak, </a:t>
            </a:r>
            <a:r>
              <a:rPr lang="en-US" dirty="0" smtClean="0"/>
              <a:t>i.e., </a:t>
            </a:r>
            <a:r>
              <a:rPr lang="en-US" dirty="0"/>
              <a:t>they allow to guess some internal states, leading to the </a:t>
            </a:r>
            <a:r>
              <a:rPr lang="en-US" dirty="0" smtClean="0"/>
              <a:t>key</a:t>
            </a:r>
            <a:endParaRPr lang="en-US" dirty="0"/>
          </a:p>
          <a:p>
            <a:r>
              <a:rPr lang="en-US" dirty="0"/>
              <a:t>IV and first byte of plaintext/</a:t>
            </a:r>
            <a:r>
              <a:rPr lang="en-US" dirty="0" err="1"/>
              <a:t>ciphertext</a:t>
            </a:r>
            <a:r>
              <a:rPr lang="en-US" dirty="0"/>
              <a:t> must be </a:t>
            </a:r>
            <a:r>
              <a:rPr lang="en-US" dirty="0" smtClean="0"/>
              <a:t>known</a:t>
            </a:r>
            <a:endParaRPr lang="en-US" dirty="0"/>
          </a:p>
          <a:p>
            <a:pPr lvl="1"/>
            <a:r>
              <a:rPr lang="en-US" dirty="0"/>
              <a:t>IV is sent in the </a:t>
            </a:r>
            <a:r>
              <a:rPr lang="en-US" dirty="0" smtClean="0"/>
              <a:t>clear</a:t>
            </a:r>
            <a:endParaRPr lang="en-US" dirty="0"/>
          </a:p>
          <a:p>
            <a:pPr lvl="1"/>
            <a:r>
              <a:rPr lang="en-US" dirty="0" err="1"/>
              <a:t>Ciphertext</a:t>
            </a:r>
            <a:r>
              <a:rPr lang="en-US" dirty="0"/>
              <a:t> is </a:t>
            </a:r>
            <a:r>
              <a:rPr lang="en-US" dirty="0" smtClean="0"/>
              <a:t>eavesdropped</a:t>
            </a:r>
            <a:endParaRPr lang="en-US" dirty="0"/>
          </a:p>
          <a:p>
            <a:pPr lvl="1"/>
            <a:r>
              <a:rPr lang="en-US" dirty="0"/>
              <a:t>First </a:t>
            </a:r>
            <a:r>
              <a:rPr lang="en-US" dirty="0" smtClean="0"/>
              <a:t>byte of plaintext can be easily guessed because it comes from the WEP </a:t>
            </a:r>
            <a:r>
              <a:rPr lang="en-US" dirty="0" err="1" smtClean="0"/>
              <a:t>SubNetwork</a:t>
            </a:r>
            <a:r>
              <a:rPr lang="en-US" dirty="0" smtClean="0"/>
              <a:t> Access Protocol (SNAP) header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263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WiFi</a:t>
            </a:r>
            <a:r>
              <a:rPr lang="en-US" dirty="0" smtClean="0"/>
              <a:t>: Infrastructure </a:t>
            </a:r>
            <a:r>
              <a:rPr lang="en-US" dirty="0"/>
              <a:t>Mode</a:t>
            </a:r>
          </a:p>
        </p:txBody>
      </p:sp>
      <p:sp>
        <p:nvSpPr>
          <p:cNvPr id="1263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24000"/>
            <a:ext cx="8229600" cy="46069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Access points connect to wired </a:t>
            </a:r>
            <a:r>
              <a:rPr lang="en-US" dirty="0" smtClean="0"/>
              <a:t>network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Multiple mobile stations per </a:t>
            </a:r>
            <a:r>
              <a:rPr lang="en-US" dirty="0">
                <a:solidFill>
                  <a:schemeClr val="accent2"/>
                </a:solidFill>
              </a:rPr>
              <a:t>Access </a:t>
            </a:r>
            <a:r>
              <a:rPr lang="en-US" dirty="0" smtClean="0">
                <a:solidFill>
                  <a:schemeClr val="accent2"/>
                </a:solidFill>
              </a:rPr>
              <a:t>Point</a:t>
            </a:r>
            <a:endParaRPr lang="en-US" dirty="0"/>
          </a:p>
        </p:txBody>
      </p:sp>
      <p:grpSp>
        <p:nvGrpSpPr>
          <p:cNvPr id="1263721" name="Group 105"/>
          <p:cNvGrpSpPr>
            <a:grpSpLocks/>
          </p:cNvGrpSpPr>
          <p:nvPr/>
        </p:nvGrpSpPr>
        <p:grpSpPr bwMode="auto">
          <a:xfrm flipH="1">
            <a:off x="7287769" y="4775642"/>
            <a:ext cx="901700" cy="728662"/>
            <a:chOff x="916" y="1083"/>
            <a:chExt cx="568" cy="459"/>
          </a:xfrm>
        </p:grpSpPr>
        <p:sp>
          <p:nvSpPr>
            <p:cNvPr id="1263722" name="Freeform 106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3" name="Freeform 107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24" name="Arc 108"/>
            <p:cNvSpPr>
              <a:spLocks/>
            </p:cNvSpPr>
            <p:nvPr/>
          </p:nvSpPr>
          <p:spPr bwMode="auto">
            <a:xfrm>
              <a:off x="1099" y="1497"/>
              <a:ext cx="36" cy="1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5" name="Arc 109"/>
            <p:cNvSpPr>
              <a:spLocks/>
            </p:cNvSpPr>
            <p:nvPr/>
          </p:nvSpPr>
          <p:spPr bwMode="auto">
            <a:xfrm>
              <a:off x="1131" y="1497"/>
              <a:ext cx="34" cy="14"/>
            </a:xfrm>
            <a:custGeom>
              <a:avLst/>
              <a:gdLst>
                <a:gd name="G0" fmla="+- 92 0 0"/>
                <a:gd name="G1" fmla="+- 0 0 0"/>
                <a:gd name="G2" fmla="+- 21600 0 0"/>
                <a:gd name="T0" fmla="*/ 21692 w 21692"/>
                <a:gd name="T1" fmla="*/ 0 h 21600"/>
                <a:gd name="T2" fmla="*/ 0 w 21692"/>
                <a:gd name="T3" fmla="*/ 21600 h 21600"/>
                <a:gd name="T4" fmla="*/ 92 w 2169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92" h="21600" fill="none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</a:path>
                <a:path w="21692" h="21600" stroke="0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  <a:lnTo>
                    <a:pt x="92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6" name="Arc 110"/>
            <p:cNvSpPr>
              <a:spLocks/>
            </p:cNvSpPr>
            <p:nvPr/>
          </p:nvSpPr>
          <p:spPr bwMode="auto">
            <a:xfrm>
              <a:off x="1103" y="1468"/>
              <a:ext cx="36" cy="1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600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7" name="Arc 111"/>
            <p:cNvSpPr>
              <a:spLocks/>
            </p:cNvSpPr>
            <p:nvPr/>
          </p:nvSpPr>
          <p:spPr bwMode="auto">
            <a:xfrm>
              <a:off x="1135" y="1468"/>
              <a:ext cx="34" cy="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8" name="Rectangle 112"/>
            <p:cNvSpPr>
              <a:spLocks noChangeArrowheads="1"/>
            </p:cNvSpPr>
            <p:nvPr/>
          </p:nvSpPr>
          <p:spPr bwMode="auto">
            <a:xfrm>
              <a:off x="916" y="1525"/>
              <a:ext cx="392" cy="17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9" name="Rectangle 113"/>
            <p:cNvSpPr>
              <a:spLocks noChangeArrowheads="1"/>
            </p:cNvSpPr>
            <p:nvPr/>
          </p:nvSpPr>
          <p:spPr bwMode="auto">
            <a:xfrm>
              <a:off x="917" y="1526"/>
              <a:ext cx="390" cy="15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30" name="Rectangle 114"/>
            <p:cNvSpPr>
              <a:spLocks noChangeArrowheads="1"/>
            </p:cNvSpPr>
            <p:nvPr/>
          </p:nvSpPr>
          <p:spPr bwMode="auto">
            <a:xfrm>
              <a:off x="1081" y="1094"/>
              <a:ext cx="392" cy="266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31" name="Rectangle 115"/>
            <p:cNvSpPr>
              <a:spLocks noChangeArrowheads="1"/>
            </p:cNvSpPr>
            <p:nvPr/>
          </p:nvSpPr>
          <p:spPr bwMode="auto">
            <a:xfrm>
              <a:off x="1082" y="1095"/>
              <a:ext cx="390" cy="264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32" name="Freeform 116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33" name="Freeform 117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34" name="Rectangle 118"/>
            <p:cNvSpPr>
              <a:spLocks noChangeArrowheads="1"/>
            </p:cNvSpPr>
            <p:nvPr/>
          </p:nvSpPr>
          <p:spPr bwMode="auto">
            <a:xfrm>
              <a:off x="1100" y="1115"/>
              <a:ext cx="354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35" name="Rectangle 119"/>
            <p:cNvSpPr>
              <a:spLocks noChangeArrowheads="1"/>
            </p:cNvSpPr>
            <p:nvPr/>
          </p:nvSpPr>
          <p:spPr bwMode="auto">
            <a:xfrm>
              <a:off x="1101" y="1116"/>
              <a:ext cx="352" cy="22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36" name="Freeform 120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37" name="Freeform 121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38" name="Oval 122"/>
            <p:cNvSpPr>
              <a:spLocks noChangeArrowheads="1"/>
            </p:cNvSpPr>
            <p:nvPr/>
          </p:nvSpPr>
          <p:spPr bwMode="auto">
            <a:xfrm>
              <a:off x="1121" y="1483"/>
              <a:ext cx="30" cy="17"/>
            </a:xfrm>
            <a:prstGeom prst="ellipse">
              <a:avLst/>
            </a:prstGeom>
            <a:solidFill>
              <a:srgbClr val="7A7A5A"/>
            </a:solidFill>
            <a:ln w="3175">
              <a:solidFill>
                <a:srgbClr val="DBDBC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3739" name="Group 123"/>
            <p:cNvGrpSpPr>
              <a:grpSpLocks/>
            </p:cNvGrpSpPr>
            <p:nvPr/>
          </p:nvGrpSpPr>
          <p:grpSpPr bwMode="auto">
            <a:xfrm>
              <a:off x="1101" y="1470"/>
              <a:ext cx="70" cy="43"/>
              <a:chOff x="1101" y="1470"/>
              <a:chExt cx="70" cy="43"/>
            </a:xfrm>
          </p:grpSpPr>
          <p:sp>
            <p:nvSpPr>
              <p:cNvPr id="1263740" name="Arc 124"/>
              <p:cNvSpPr>
                <a:spLocks/>
              </p:cNvSpPr>
              <p:nvPr/>
            </p:nvSpPr>
            <p:spPr bwMode="auto">
              <a:xfrm>
                <a:off x="1101" y="1499"/>
                <a:ext cx="36" cy="14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41" name="Arc 125"/>
              <p:cNvSpPr>
                <a:spLocks/>
              </p:cNvSpPr>
              <p:nvPr/>
            </p:nvSpPr>
            <p:spPr bwMode="auto">
              <a:xfrm>
                <a:off x="1133" y="1499"/>
                <a:ext cx="34" cy="14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42" name="Arc 126"/>
              <p:cNvSpPr>
                <a:spLocks/>
              </p:cNvSpPr>
              <p:nvPr/>
            </p:nvSpPr>
            <p:spPr bwMode="auto">
              <a:xfrm>
                <a:off x="1106" y="1470"/>
                <a:ext cx="36" cy="1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1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43" name="Arc 127"/>
              <p:cNvSpPr>
                <a:spLocks/>
              </p:cNvSpPr>
              <p:nvPr/>
            </p:nvSpPr>
            <p:spPr bwMode="auto">
              <a:xfrm>
                <a:off x="1137" y="1470"/>
                <a:ext cx="34" cy="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3744" name="Freeform 128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45" name="Freeform 129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46" name="Rectangle 130"/>
            <p:cNvSpPr>
              <a:spLocks noChangeArrowheads="1"/>
            </p:cNvSpPr>
            <p:nvPr/>
          </p:nvSpPr>
          <p:spPr bwMode="auto">
            <a:xfrm>
              <a:off x="1417" y="1348"/>
              <a:ext cx="32" cy="4"/>
            </a:xfrm>
            <a:prstGeom prst="rect">
              <a:avLst/>
            </a:pr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47" name="Rectangle 131"/>
            <p:cNvSpPr>
              <a:spLocks noChangeArrowheads="1"/>
            </p:cNvSpPr>
            <p:nvPr/>
          </p:nvSpPr>
          <p:spPr bwMode="auto">
            <a:xfrm>
              <a:off x="1418" y="1349"/>
              <a:ext cx="30" cy="2"/>
            </a:xfrm>
            <a:prstGeom prst="rect">
              <a:avLst/>
            </a:prstGeom>
            <a:solidFill>
              <a:srgbClr val="7A7A5A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48" name="Line 132"/>
            <p:cNvSpPr>
              <a:spLocks noChangeShapeType="1"/>
            </p:cNvSpPr>
            <p:nvPr/>
          </p:nvSpPr>
          <p:spPr bwMode="auto">
            <a:xfrm flipH="1">
              <a:off x="1081" y="1395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49" name="Line 133"/>
            <p:cNvSpPr>
              <a:spLocks noChangeShapeType="1"/>
            </p:cNvSpPr>
            <p:nvPr/>
          </p:nvSpPr>
          <p:spPr bwMode="auto">
            <a:xfrm flipH="1">
              <a:off x="1060" y="1416"/>
              <a:ext cx="327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50" name="Line 134"/>
            <p:cNvSpPr>
              <a:spLocks noChangeShapeType="1"/>
            </p:cNvSpPr>
            <p:nvPr/>
          </p:nvSpPr>
          <p:spPr bwMode="auto">
            <a:xfrm flipH="1">
              <a:off x="1038" y="1437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51" name="Freeform 135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52" name="Freeform 136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63620" name="Picture 4" descr="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9469" y="3023042"/>
            <a:ext cx="609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3621" name="Group 5"/>
          <p:cNvGrpSpPr>
            <a:grpSpLocks/>
          </p:cNvGrpSpPr>
          <p:nvPr/>
        </p:nvGrpSpPr>
        <p:grpSpPr bwMode="auto">
          <a:xfrm flipH="1">
            <a:off x="5090669" y="5113779"/>
            <a:ext cx="901700" cy="728663"/>
            <a:chOff x="916" y="1083"/>
            <a:chExt cx="568" cy="459"/>
          </a:xfrm>
        </p:grpSpPr>
        <p:sp>
          <p:nvSpPr>
            <p:cNvPr id="1263622" name="Freeform 6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3" name="Freeform 7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24" name="Arc 8"/>
            <p:cNvSpPr>
              <a:spLocks/>
            </p:cNvSpPr>
            <p:nvPr/>
          </p:nvSpPr>
          <p:spPr bwMode="auto">
            <a:xfrm>
              <a:off x="1099" y="1497"/>
              <a:ext cx="36" cy="1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5" name="Arc 9"/>
            <p:cNvSpPr>
              <a:spLocks/>
            </p:cNvSpPr>
            <p:nvPr/>
          </p:nvSpPr>
          <p:spPr bwMode="auto">
            <a:xfrm>
              <a:off x="1131" y="1497"/>
              <a:ext cx="34" cy="14"/>
            </a:xfrm>
            <a:custGeom>
              <a:avLst/>
              <a:gdLst>
                <a:gd name="G0" fmla="+- 92 0 0"/>
                <a:gd name="G1" fmla="+- 0 0 0"/>
                <a:gd name="G2" fmla="+- 21600 0 0"/>
                <a:gd name="T0" fmla="*/ 21692 w 21692"/>
                <a:gd name="T1" fmla="*/ 0 h 21600"/>
                <a:gd name="T2" fmla="*/ 0 w 21692"/>
                <a:gd name="T3" fmla="*/ 21600 h 21600"/>
                <a:gd name="T4" fmla="*/ 92 w 2169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92" h="21600" fill="none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</a:path>
                <a:path w="21692" h="21600" stroke="0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  <a:lnTo>
                    <a:pt x="92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6" name="Arc 10"/>
            <p:cNvSpPr>
              <a:spLocks/>
            </p:cNvSpPr>
            <p:nvPr/>
          </p:nvSpPr>
          <p:spPr bwMode="auto">
            <a:xfrm>
              <a:off x="1103" y="1468"/>
              <a:ext cx="36" cy="1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600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7" name="Arc 11"/>
            <p:cNvSpPr>
              <a:spLocks/>
            </p:cNvSpPr>
            <p:nvPr/>
          </p:nvSpPr>
          <p:spPr bwMode="auto">
            <a:xfrm>
              <a:off x="1135" y="1468"/>
              <a:ext cx="34" cy="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8" name="Rectangle 12"/>
            <p:cNvSpPr>
              <a:spLocks noChangeArrowheads="1"/>
            </p:cNvSpPr>
            <p:nvPr/>
          </p:nvSpPr>
          <p:spPr bwMode="auto">
            <a:xfrm>
              <a:off x="916" y="1525"/>
              <a:ext cx="392" cy="17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29" name="Rectangle 13"/>
            <p:cNvSpPr>
              <a:spLocks noChangeArrowheads="1"/>
            </p:cNvSpPr>
            <p:nvPr/>
          </p:nvSpPr>
          <p:spPr bwMode="auto">
            <a:xfrm>
              <a:off x="917" y="1526"/>
              <a:ext cx="390" cy="15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30" name="Rectangle 14"/>
            <p:cNvSpPr>
              <a:spLocks noChangeArrowheads="1"/>
            </p:cNvSpPr>
            <p:nvPr/>
          </p:nvSpPr>
          <p:spPr bwMode="auto">
            <a:xfrm>
              <a:off x="1081" y="1094"/>
              <a:ext cx="392" cy="266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31" name="Rectangle 15"/>
            <p:cNvSpPr>
              <a:spLocks noChangeArrowheads="1"/>
            </p:cNvSpPr>
            <p:nvPr/>
          </p:nvSpPr>
          <p:spPr bwMode="auto">
            <a:xfrm>
              <a:off x="1082" y="1095"/>
              <a:ext cx="390" cy="264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32" name="Freeform 16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33" name="Freeform 17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34" name="Rectangle 18"/>
            <p:cNvSpPr>
              <a:spLocks noChangeArrowheads="1"/>
            </p:cNvSpPr>
            <p:nvPr/>
          </p:nvSpPr>
          <p:spPr bwMode="auto">
            <a:xfrm>
              <a:off x="1100" y="1115"/>
              <a:ext cx="354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35" name="Rectangle 19"/>
            <p:cNvSpPr>
              <a:spLocks noChangeArrowheads="1"/>
            </p:cNvSpPr>
            <p:nvPr/>
          </p:nvSpPr>
          <p:spPr bwMode="auto">
            <a:xfrm>
              <a:off x="1101" y="1116"/>
              <a:ext cx="352" cy="22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36" name="Freeform 20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37" name="Freeform 21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38" name="Oval 22"/>
            <p:cNvSpPr>
              <a:spLocks noChangeArrowheads="1"/>
            </p:cNvSpPr>
            <p:nvPr/>
          </p:nvSpPr>
          <p:spPr bwMode="auto">
            <a:xfrm>
              <a:off x="1121" y="1483"/>
              <a:ext cx="30" cy="17"/>
            </a:xfrm>
            <a:prstGeom prst="ellipse">
              <a:avLst/>
            </a:prstGeom>
            <a:solidFill>
              <a:srgbClr val="7A7A5A"/>
            </a:solidFill>
            <a:ln w="3175">
              <a:solidFill>
                <a:srgbClr val="DBDBC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3639" name="Group 23"/>
            <p:cNvGrpSpPr>
              <a:grpSpLocks/>
            </p:cNvGrpSpPr>
            <p:nvPr/>
          </p:nvGrpSpPr>
          <p:grpSpPr bwMode="auto">
            <a:xfrm>
              <a:off x="1101" y="1470"/>
              <a:ext cx="70" cy="43"/>
              <a:chOff x="1101" y="1470"/>
              <a:chExt cx="70" cy="43"/>
            </a:xfrm>
          </p:grpSpPr>
          <p:sp>
            <p:nvSpPr>
              <p:cNvPr id="1263640" name="Arc 24"/>
              <p:cNvSpPr>
                <a:spLocks/>
              </p:cNvSpPr>
              <p:nvPr/>
            </p:nvSpPr>
            <p:spPr bwMode="auto">
              <a:xfrm>
                <a:off x="1101" y="1499"/>
                <a:ext cx="36" cy="14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41" name="Arc 25"/>
              <p:cNvSpPr>
                <a:spLocks/>
              </p:cNvSpPr>
              <p:nvPr/>
            </p:nvSpPr>
            <p:spPr bwMode="auto">
              <a:xfrm>
                <a:off x="1133" y="1499"/>
                <a:ext cx="34" cy="14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42" name="Arc 26"/>
              <p:cNvSpPr>
                <a:spLocks/>
              </p:cNvSpPr>
              <p:nvPr/>
            </p:nvSpPr>
            <p:spPr bwMode="auto">
              <a:xfrm>
                <a:off x="1106" y="1470"/>
                <a:ext cx="36" cy="1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1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43" name="Arc 27"/>
              <p:cNvSpPr>
                <a:spLocks/>
              </p:cNvSpPr>
              <p:nvPr/>
            </p:nvSpPr>
            <p:spPr bwMode="auto">
              <a:xfrm>
                <a:off x="1137" y="1470"/>
                <a:ext cx="34" cy="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3644" name="Freeform 28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45" name="Freeform 29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46" name="Rectangle 30"/>
            <p:cNvSpPr>
              <a:spLocks noChangeArrowheads="1"/>
            </p:cNvSpPr>
            <p:nvPr/>
          </p:nvSpPr>
          <p:spPr bwMode="auto">
            <a:xfrm>
              <a:off x="1417" y="1348"/>
              <a:ext cx="32" cy="4"/>
            </a:xfrm>
            <a:prstGeom prst="rect">
              <a:avLst/>
            </a:pr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47" name="Rectangle 31"/>
            <p:cNvSpPr>
              <a:spLocks noChangeArrowheads="1"/>
            </p:cNvSpPr>
            <p:nvPr/>
          </p:nvSpPr>
          <p:spPr bwMode="auto">
            <a:xfrm>
              <a:off x="1418" y="1349"/>
              <a:ext cx="30" cy="2"/>
            </a:xfrm>
            <a:prstGeom prst="rect">
              <a:avLst/>
            </a:prstGeom>
            <a:solidFill>
              <a:srgbClr val="7A7A5A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48" name="Line 32"/>
            <p:cNvSpPr>
              <a:spLocks noChangeShapeType="1"/>
            </p:cNvSpPr>
            <p:nvPr/>
          </p:nvSpPr>
          <p:spPr bwMode="auto">
            <a:xfrm flipH="1">
              <a:off x="1081" y="1395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49" name="Line 33"/>
            <p:cNvSpPr>
              <a:spLocks noChangeShapeType="1"/>
            </p:cNvSpPr>
            <p:nvPr/>
          </p:nvSpPr>
          <p:spPr bwMode="auto">
            <a:xfrm flipH="1">
              <a:off x="1060" y="1416"/>
              <a:ext cx="327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50" name="Line 34"/>
            <p:cNvSpPr>
              <a:spLocks noChangeShapeType="1"/>
            </p:cNvSpPr>
            <p:nvPr/>
          </p:nvSpPr>
          <p:spPr bwMode="auto">
            <a:xfrm flipH="1">
              <a:off x="1038" y="1437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51" name="Freeform 35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52" name="Freeform 36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3653" name="Line 37"/>
          <p:cNvSpPr>
            <a:spLocks noChangeShapeType="1"/>
          </p:cNvSpPr>
          <p:nvPr/>
        </p:nvSpPr>
        <p:spPr bwMode="auto">
          <a:xfrm flipV="1">
            <a:off x="3414269" y="2946842"/>
            <a:ext cx="3581400" cy="6858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654" name="Line 38"/>
          <p:cNvSpPr>
            <a:spLocks noChangeShapeType="1"/>
          </p:cNvSpPr>
          <p:nvPr/>
        </p:nvSpPr>
        <p:spPr bwMode="auto">
          <a:xfrm flipH="1" flipV="1">
            <a:off x="6309869" y="3099242"/>
            <a:ext cx="609600" cy="4572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655" name="Line 39"/>
          <p:cNvSpPr>
            <a:spLocks noChangeShapeType="1"/>
          </p:cNvSpPr>
          <p:nvPr/>
        </p:nvSpPr>
        <p:spPr bwMode="auto">
          <a:xfrm flipH="1" flipV="1">
            <a:off x="3871469" y="3556442"/>
            <a:ext cx="685800" cy="53340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pic>
        <p:nvPicPr>
          <p:cNvPr id="1263656" name="Picture 40" descr="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7269" y="3546917"/>
            <a:ext cx="609600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3657" name="Group 41"/>
          <p:cNvGrpSpPr>
            <a:grpSpLocks/>
          </p:cNvGrpSpPr>
          <p:nvPr/>
        </p:nvGrpSpPr>
        <p:grpSpPr bwMode="auto">
          <a:xfrm flipH="1">
            <a:off x="3338069" y="4732779"/>
            <a:ext cx="901700" cy="728663"/>
            <a:chOff x="916" y="1083"/>
            <a:chExt cx="568" cy="459"/>
          </a:xfrm>
        </p:grpSpPr>
        <p:sp>
          <p:nvSpPr>
            <p:cNvPr id="1263658" name="Freeform 42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59" name="Freeform 43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60" name="Arc 44"/>
            <p:cNvSpPr>
              <a:spLocks/>
            </p:cNvSpPr>
            <p:nvPr/>
          </p:nvSpPr>
          <p:spPr bwMode="auto">
            <a:xfrm>
              <a:off x="1099" y="1497"/>
              <a:ext cx="36" cy="1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1" name="Arc 45"/>
            <p:cNvSpPr>
              <a:spLocks/>
            </p:cNvSpPr>
            <p:nvPr/>
          </p:nvSpPr>
          <p:spPr bwMode="auto">
            <a:xfrm>
              <a:off x="1131" y="1497"/>
              <a:ext cx="34" cy="14"/>
            </a:xfrm>
            <a:custGeom>
              <a:avLst/>
              <a:gdLst>
                <a:gd name="G0" fmla="+- 92 0 0"/>
                <a:gd name="G1" fmla="+- 0 0 0"/>
                <a:gd name="G2" fmla="+- 21600 0 0"/>
                <a:gd name="T0" fmla="*/ 21692 w 21692"/>
                <a:gd name="T1" fmla="*/ 0 h 21600"/>
                <a:gd name="T2" fmla="*/ 0 w 21692"/>
                <a:gd name="T3" fmla="*/ 21600 h 21600"/>
                <a:gd name="T4" fmla="*/ 92 w 2169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92" h="21600" fill="none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</a:path>
                <a:path w="21692" h="21600" stroke="0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  <a:lnTo>
                    <a:pt x="92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2" name="Arc 46"/>
            <p:cNvSpPr>
              <a:spLocks/>
            </p:cNvSpPr>
            <p:nvPr/>
          </p:nvSpPr>
          <p:spPr bwMode="auto">
            <a:xfrm>
              <a:off x="1103" y="1468"/>
              <a:ext cx="36" cy="1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600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3" name="Arc 47"/>
            <p:cNvSpPr>
              <a:spLocks/>
            </p:cNvSpPr>
            <p:nvPr/>
          </p:nvSpPr>
          <p:spPr bwMode="auto">
            <a:xfrm>
              <a:off x="1135" y="1468"/>
              <a:ext cx="34" cy="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4" name="Rectangle 48"/>
            <p:cNvSpPr>
              <a:spLocks noChangeArrowheads="1"/>
            </p:cNvSpPr>
            <p:nvPr/>
          </p:nvSpPr>
          <p:spPr bwMode="auto">
            <a:xfrm>
              <a:off x="916" y="1525"/>
              <a:ext cx="392" cy="17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5" name="Rectangle 49"/>
            <p:cNvSpPr>
              <a:spLocks noChangeArrowheads="1"/>
            </p:cNvSpPr>
            <p:nvPr/>
          </p:nvSpPr>
          <p:spPr bwMode="auto">
            <a:xfrm>
              <a:off x="917" y="1526"/>
              <a:ext cx="390" cy="15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66" name="Rectangle 50"/>
            <p:cNvSpPr>
              <a:spLocks noChangeArrowheads="1"/>
            </p:cNvSpPr>
            <p:nvPr/>
          </p:nvSpPr>
          <p:spPr bwMode="auto">
            <a:xfrm>
              <a:off x="1081" y="1094"/>
              <a:ext cx="392" cy="266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7" name="Rectangle 51"/>
            <p:cNvSpPr>
              <a:spLocks noChangeArrowheads="1"/>
            </p:cNvSpPr>
            <p:nvPr/>
          </p:nvSpPr>
          <p:spPr bwMode="auto">
            <a:xfrm>
              <a:off x="1082" y="1095"/>
              <a:ext cx="390" cy="264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68" name="Freeform 52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69" name="Freeform 53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70" name="Rectangle 54"/>
            <p:cNvSpPr>
              <a:spLocks noChangeArrowheads="1"/>
            </p:cNvSpPr>
            <p:nvPr/>
          </p:nvSpPr>
          <p:spPr bwMode="auto">
            <a:xfrm>
              <a:off x="1100" y="1115"/>
              <a:ext cx="354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71" name="Rectangle 55"/>
            <p:cNvSpPr>
              <a:spLocks noChangeArrowheads="1"/>
            </p:cNvSpPr>
            <p:nvPr/>
          </p:nvSpPr>
          <p:spPr bwMode="auto">
            <a:xfrm>
              <a:off x="1101" y="1116"/>
              <a:ext cx="352" cy="22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72" name="Freeform 56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73" name="Freeform 57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74" name="Oval 58"/>
            <p:cNvSpPr>
              <a:spLocks noChangeArrowheads="1"/>
            </p:cNvSpPr>
            <p:nvPr/>
          </p:nvSpPr>
          <p:spPr bwMode="auto">
            <a:xfrm>
              <a:off x="1121" y="1483"/>
              <a:ext cx="30" cy="17"/>
            </a:xfrm>
            <a:prstGeom prst="ellipse">
              <a:avLst/>
            </a:prstGeom>
            <a:solidFill>
              <a:srgbClr val="7A7A5A"/>
            </a:solidFill>
            <a:ln w="3175">
              <a:solidFill>
                <a:srgbClr val="DBDBC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3675" name="Group 59"/>
            <p:cNvGrpSpPr>
              <a:grpSpLocks/>
            </p:cNvGrpSpPr>
            <p:nvPr/>
          </p:nvGrpSpPr>
          <p:grpSpPr bwMode="auto">
            <a:xfrm>
              <a:off x="1101" y="1470"/>
              <a:ext cx="70" cy="43"/>
              <a:chOff x="1101" y="1470"/>
              <a:chExt cx="70" cy="43"/>
            </a:xfrm>
          </p:grpSpPr>
          <p:sp>
            <p:nvSpPr>
              <p:cNvPr id="1263676" name="Arc 60"/>
              <p:cNvSpPr>
                <a:spLocks/>
              </p:cNvSpPr>
              <p:nvPr/>
            </p:nvSpPr>
            <p:spPr bwMode="auto">
              <a:xfrm>
                <a:off x="1101" y="1499"/>
                <a:ext cx="36" cy="14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77" name="Arc 61"/>
              <p:cNvSpPr>
                <a:spLocks/>
              </p:cNvSpPr>
              <p:nvPr/>
            </p:nvSpPr>
            <p:spPr bwMode="auto">
              <a:xfrm>
                <a:off x="1133" y="1499"/>
                <a:ext cx="34" cy="14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78" name="Arc 62"/>
              <p:cNvSpPr>
                <a:spLocks/>
              </p:cNvSpPr>
              <p:nvPr/>
            </p:nvSpPr>
            <p:spPr bwMode="auto">
              <a:xfrm>
                <a:off x="1106" y="1470"/>
                <a:ext cx="36" cy="1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1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679" name="Arc 63"/>
              <p:cNvSpPr>
                <a:spLocks/>
              </p:cNvSpPr>
              <p:nvPr/>
            </p:nvSpPr>
            <p:spPr bwMode="auto">
              <a:xfrm>
                <a:off x="1137" y="1470"/>
                <a:ext cx="34" cy="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3680" name="Freeform 64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1" name="Freeform 65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82" name="Rectangle 66"/>
            <p:cNvSpPr>
              <a:spLocks noChangeArrowheads="1"/>
            </p:cNvSpPr>
            <p:nvPr/>
          </p:nvSpPr>
          <p:spPr bwMode="auto">
            <a:xfrm>
              <a:off x="1417" y="1348"/>
              <a:ext cx="32" cy="4"/>
            </a:xfrm>
            <a:prstGeom prst="rect">
              <a:avLst/>
            </a:pr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3" name="Rectangle 67"/>
            <p:cNvSpPr>
              <a:spLocks noChangeArrowheads="1"/>
            </p:cNvSpPr>
            <p:nvPr/>
          </p:nvSpPr>
          <p:spPr bwMode="auto">
            <a:xfrm>
              <a:off x="1418" y="1349"/>
              <a:ext cx="30" cy="2"/>
            </a:xfrm>
            <a:prstGeom prst="rect">
              <a:avLst/>
            </a:prstGeom>
            <a:solidFill>
              <a:srgbClr val="7A7A5A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84" name="Line 68"/>
            <p:cNvSpPr>
              <a:spLocks noChangeShapeType="1"/>
            </p:cNvSpPr>
            <p:nvPr/>
          </p:nvSpPr>
          <p:spPr bwMode="auto">
            <a:xfrm flipH="1">
              <a:off x="1081" y="1395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5" name="Line 69"/>
            <p:cNvSpPr>
              <a:spLocks noChangeShapeType="1"/>
            </p:cNvSpPr>
            <p:nvPr/>
          </p:nvSpPr>
          <p:spPr bwMode="auto">
            <a:xfrm flipH="1">
              <a:off x="1060" y="1416"/>
              <a:ext cx="327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6" name="Line 70"/>
            <p:cNvSpPr>
              <a:spLocks noChangeShapeType="1"/>
            </p:cNvSpPr>
            <p:nvPr/>
          </p:nvSpPr>
          <p:spPr bwMode="auto">
            <a:xfrm flipH="1">
              <a:off x="1038" y="1437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7" name="Freeform 71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88" name="Freeform 72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63689" name="Group 73"/>
          <p:cNvGrpSpPr>
            <a:grpSpLocks/>
          </p:cNvGrpSpPr>
          <p:nvPr/>
        </p:nvGrpSpPr>
        <p:grpSpPr bwMode="auto">
          <a:xfrm flipH="1">
            <a:off x="5941569" y="4318442"/>
            <a:ext cx="901700" cy="728662"/>
            <a:chOff x="916" y="1083"/>
            <a:chExt cx="568" cy="459"/>
          </a:xfrm>
        </p:grpSpPr>
        <p:sp>
          <p:nvSpPr>
            <p:cNvPr id="1263690" name="Freeform 74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1" name="Freeform 75"/>
            <p:cNvSpPr>
              <a:spLocks/>
            </p:cNvSpPr>
            <p:nvPr/>
          </p:nvSpPr>
          <p:spPr bwMode="auto">
            <a:xfrm>
              <a:off x="916" y="1360"/>
              <a:ext cx="557" cy="165"/>
            </a:xfrm>
            <a:custGeom>
              <a:avLst/>
              <a:gdLst>
                <a:gd name="T0" fmla="*/ 165 w 557"/>
                <a:gd name="T1" fmla="*/ 0 h 165"/>
                <a:gd name="T2" fmla="*/ 557 w 557"/>
                <a:gd name="T3" fmla="*/ 0 h 165"/>
                <a:gd name="T4" fmla="*/ 392 w 557"/>
                <a:gd name="T5" fmla="*/ 165 h 165"/>
                <a:gd name="T6" fmla="*/ 0 w 557"/>
                <a:gd name="T7" fmla="*/ 165 h 165"/>
                <a:gd name="T8" fmla="*/ 165 w 557"/>
                <a:gd name="T9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7" h="165">
                  <a:moveTo>
                    <a:pt x="165" y="0"/>
                  </a:moveTo>
                  <a:lnTo>
                    <a:pt x="557" y="0"/>
                  </a:lnTo>
                  <a:lnTo>
                    <a:pt x="392" y="165"/>
                  </a:lnTo>
                  <a:lnTo>
                    <a:pt x="0" y="165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92" name="Arc 76"/>
            <p:cNvSpPr>
              <a:spLocks/>
            </p:cNvSpPr>
            <p:nvPr/>
          </p:nvSpPr>
          <p:spPr bwMode="auto">
            <a:xfrm>
              <a:off x="1099" y="1497"/>
              <a:ext cx="36" cy="14"/>
            </a:xfrm>
            <a:custGeom>
              <a:avLst/>
              <a:gdLst>
                <a:gd name="G0" fmla="+- 21600 0 0"/>
                <a:gd name="G1" fmla="+- 0 0 0"/>
                <a:gd name="G2" fmla="+- 21600 0 0"/>
                <a:gd name="T0" fmla="*/ 21600 w 21600"/>
                <a:gd name="T1" fmla="*/ 21600 h 21600"/>
                <a:gd name="T2" fmla="*/ 0 w 21600"/>
                <a:gd name="T3" fmla="*/ 0 h 21600"/>
                <a:gd name="T4" fmla="*/ 21600 w 21600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</a:path>
                <a:path w="21600" h="21600" stroke="0" extrusionOk="0">
                  <a:moveTo>
                    <a:pt x="21600" y="21599"/>
                  </a:moveTo>
                  <a:cubicBezTo>
                    <a:pt x="9670" y="21599"/>
                    <a:pt x="-1" y="11929"/>
                    <a:pt x="-1" y="-1"/>
                  </a:cubicBezTo>
                  <a:lnTo>
                    <a:pt x="21600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3" name="Arc 77"/>
            <p:cNvSpPr>
              <a:spLocks/>
            </p:cNvSpPr>
            <p:nvPr/>
          </p:nvSpPr>
          <p:spPr bwMode="auto">
            <a:xfrm>
              <a:off x="1131" y="1497"/>
              <a:ext cx="34" cy="14"/>
            </a:xfrm>
            <a:custGeom>
              <a:avLst/>
              <a:gdLst>
                <a:gd name="G0" fmla="+- 92 0 0"/>
                <a:gd name="G1" fmla="+- 0 0 0"/>
                <a:gd name="G2" fmla="+- 21600 0 0"/>
                <a:gd name="T0" fmla="*/ 21692 w 21692"/>
                <a:gd name="T1" fmla="*/ 0 h 21600"/>
                <a:gd name="T2" fmla="*/ 0 w 21692"/>
                <a:gd name="T3" fmla="*/ 21600 h 21600"/>
                <a:gd name="T4" fmla="*/ 92 w 21692"/>
                <a:gd name="T5" fmla="*/ 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92" h="21600" fill="none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</a:path>
                <a:path w="21692" h="21600" stroke="0" extrusionOk="0">
                  <a:moveTo>
                    <a:pt x="21692" y="0"/>
                  </a:moveTo>
                  <a:cubicBezTo>
                    <a:pt x="21692" y="11929"/>
                    <a:pt x="12021" y="21600"/>
                    <a:pt x="92" y="21600"/>
                  </a:cubicBezTo>
                  <a:cubicBezTo>
                    <a:pt x="61" y="21599"/>
                    <a:pt x="30" y="21599"/>
                    <a:pt x="0" y="21599"/>
                  </a:cubicBezTo>
                  <a:lnTo>
                    <a:pt x="92" y="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4" name="Arc 78"/>
            <p:cNvSpPr>
              <a:spLocks/>
            </p:cNvSpPr>
            <p:nvPr/>
          </p:nvSpPr>
          <p:spPr bwMode="auto">
            <a:xfrm>
              <a:off x="1103" y="1468"/>
              <a:ext cx="36" cy="12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0 w 21600"/>
                <a:gd name="T1" fmla="*/ 21600 h 21600"/>
                <a:gd name="T2" fmla="*/ 21600 w 21600"/>
                <a:gd name="T3" fmla="*/ 0 h 21600"/>
                <a:gd name="T4" fmla="*/ 2160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</a:path>
                <a:path w="21600" h="21600" stroke="0" extrusionOk="0">
                  <a:moveTo>
                    <a:pt x="-1" y="21599"/>
                  </a:moveTo>
                  <a:cubicBezTo>
                    <a:pt x="-1" y="9670"/>
                    <a:pt x="9670" y="-1"/>
                    <a:pt x="21600" y="-1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5" name="Arc 79"/>
            <p:cNvSpPr>
              <a:spLocks/>
            </p:cNvSpPr>
            <p:nvPr/>
          </p:nvSpPr>
          <p:spPr bwMode="auto">
            <a:xfrm>
              <a:off x="1135" y="1468"/>
              <a:ext cx="34" cy="12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0" y="-1"/>
                  </a:moveTo>
                  <a:cubicBezTo>
                    <a:pt x="11929" y="-1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9525">
              <a:solidFill>
                <a:srgbClr val="DBDBCE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6" name="Rectangle 80"/>
            <p:cNvSpPr>
              <a:spLocks noChangeArrowheads="1"/>
            </p:cNvSpPr>
            <p:nvPr/>
          </p:nvSpPr>
          <p:spPr bwMode="auto">
            <a:xfrm>
              <a:off x="916" y="1525"/>
              <a:ext cx="392" cy="17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7" name="Rectangle 81"/>
            <p:cNvSpPr>
              <a:spLocks noChangeArrowheads="1"/>
            </p:cNvSpPr>
            <p:nvPr/>
          </p:nvSpPr>
          <p:spPr bwMode="auto">
            <a:xfrm>
              <a:off x="917" y="1526"/>
              <a:ext cx="390" cy="15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698" name="Rectangle 82"/>
            <p:cNvSpPr>
              <a:spLocks noChangeArrowheads="1"/>
            </p:cNvSpPr>
            <p:nvPr/>
          </p:nvSpPr>
          <p:spPr bwMode="auto">
            <a:xfrm>
              <a:off x="1081" y="1094"/>
              <a:ext cx="392" cy="266"/>
            </a:xfrm>
            <a:prstGeom prst="rect">
              <a:avLst/>
            </a:prstGeom>
            <a:solidFill>
              <a:srgbClr val="A5A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699" name="Rectangle 83"/>
            <p:cNvSpPr>
              <a:spLocks noChangeArrowheads="1"/>
            </p:cNvSpPr>
            <p:nvPr/>
          </p:nvSpPr>
          <p:spPr bwMode="auto">
            <a:xfrm>
              <a:off x="1082" y="1095"/>
              <a:ext cx="390" cy="264"/>
            </a:xfrm>
            <a:prstGeom prst="rect">
              <a:avLst/>
            </a:prstGeom>
            <a:solidFill>
              <a:srgbClr val="A5A585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00" name="Freeform 84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01" name="Freeform 85"/>
            <p:cNvSpPr>
              <a:spLocks/>
            </p:cNvSpPr>
            <p:nvPr/>
          </p:nvSpPr>
          <p:spPr bwMode="auto">
            <a:xfrm>
              <a:off x="1473" y="1083"/>
              <a:ext cx="11" cy="277"/>
            </a:xfrm>
            <a:custGeom>
              <a:avLst/>
              <a:gdLst>
                <a:gd name="T0" fmla="*/ 11 w 11"/>
                <a:gd name="T1" fmla="*/ 267 h 277"/>
                <a:gd name="T2" fmla="*/ 11 w 11"/>
                <a:gd name="T3" fmla="*/ 0 h 277"/>
                <a:gd name="T4" fmla="*/ 0 w 11"/>
                <a:gd name="T5" fmla="*/ 11 h 277"/>
                <a:gd name="T6" fmla="*/ 0 w 11"/>
                <a:gd name="T7" fmla="*/ 277 h 277"/>
                <a:gd name="T8" fmla="*/ 11 w 11"/>
                <a:gd name="T9" fmla="*/ 26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77">
                  <a:moveTo>
                    <a:pt x="11" y="267"/>
                  </a:moveTo>
                  <a:lnTo>
                    <a:pt x="11" y="0"/>
                  </a:lnTo>
                  <a:lnTo>
                    <a:pt x="0" y="11"/>
                  </a:lnTo>
                  <a:lnTo>
                    <a:pt x="0" y="277"/>
                  </a:lnTo>
                  <a:lnTo>
                    <a:pt x="11" y="267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02" name="Rectangle 86"/>
            <p:cNvSpPr>
              <a:spLocks noChangeArrowheads="1"/>
            </p:cNvSpPr>
            <p:nvPr/>
          </p:nvSpPr>
          <p:spPr bwMode="auto">
            <a:xfrm>
              <a:off x="1100" y="1115"/>
              <a:ext cx="354" cy="2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03" name="Rectangle 87"/>
            <p:cNvSpPr>
              <a:spLocks noChangeArrowheads="1"/>
            </p:cNvSpPr>
            <p:nvPr/>
          </p:nvSpPr>
          <p:spPr bwMode="auto">
            <a:xfrm>
              <a:off x="1101" y="1116"/>
              <a:ext cx="352" cy="226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04" name="Freeform 88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05" name="Freeform 89"/>
            <p:cNvSpPr>
              <a:spLocks/>
            </p:cNvSpPr>
            <p:nvPr/>
          </p:nvSpPr>
          <p:spPr bwMode="auto">
            <a:xfrm>
              <a:off x="1015" y="1373"/>
              <a:ext cx="415" cy="86"/>
            </a:xfrm>
            <a:custGeom>
              <a:avLst/>
              <a:gdLst>
                <a:gd name="T0" fmla="*/ 85 w 415"/>
                <a:gd name="T1" fmla="*/ 0 h 86"/>
                <a:gd name="T2" fmla="*/ 415 w 415"/>
                <a:gd name="T3" fmla="*/ 0 h 86"/>
                <a:gd name="T4" fmla="*/ 330 w 415"/>
                <a:gd name="T5" fmla="*/ 86 h 86"/>
                <a:gd name="T6" fmla="*/ 0 w 415"/>
                <a:gd name="T7" fmla="*/ 86 h 86"/>
                <a:gd name="T8" fmla="*/ 85 w 415"/>
                <a:gd name="T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5" h="86">
                  <a:moveTo>
                    <a:pt x="85" y="0"/>
                  </a:moveTo>
                  <a:lnTo>
                    <a:pt x="415" y="0"/>
                  </a:lnTo>
                  <a:lnTo>
                    <a:pt x="330" y="86"/>
                  </a:lnTo>
                  <a:lnTo>
                    <a:pt x="0" y="86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93936C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06" name="Oval 90"/>
            <p:cNvSpPr>
              <a:spLocks noChangeArrowheads="1"/>
            </p:cNvSpPr>
            <p:nvPr/>
          </p:nvSpPr>
          <p:spPr bwMode="auto">
            <a:xfrm>
              <a:off x="1121" y="1483"/>
              <a:ext cx="30" cy="17"/>
            </a:xfrm>
            <a:prstGeom prst="ellipse">
              <a:avLst/>
            </a:prstGeom>
            <a:solidFill>
              <a:srgbClr val="7A7A5A"/>
            </a:solidFill>
            <a:ln w="3175">
              <a:solidFill>
                <a:srgbClr val="DBDBCE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263707" name="Group 91"/>
            <p:cNvGrpSpPr>
              <a:grpSpLocks/>
            </p:cNvGrpSpPr>
            <p:nvPr/>
          </p:nvGrpSpPr>
          <p:grpSpPr bwMode="auto">
            <a:xfrm>
              <a:off x="1101" y="1470"/>
              <a:ext cx="70" cy="43"/>
              <a:chOff x="1101" y="1470"/>
              <a:chExt cx="70" cy="43"/>
            </a:xfrm>
          </p:grpSpPr>
          <p:sp>
            <p:nvSpPr>
              <p:cNvPr id="1263708" name="Arc 92"/>
              <p:cNvSpPr>
                <a:spLocks/>
              </p:cNvSpPr>
              <p:nvPr/>
            </p:nvSpPr>
            <p:spPr bwMode="auto">
              <a:xfrm>
                <a:off x="1101" y="1499"/>
                <a:ext cx="36" cy="14"/>
              </a:xfrm>
              <a:custGeom>
                <a:avLst/>
                <a:gdLst>
                  <a:gd name="G0" fmla="+- 21600 0 0"/>
                  <a:gd name="G1" fmla="+- 0 0 0"/>
                  <a:gd name="G2" fmla="+- 21600 0 0"/>
                  <a:gd name="T0" fmla="*/ 21600 w 21600"/>
                  <a:gd name="T1" fmla="*/ 21600 h 21600"/>
                  <a:gd name="T2" fmla="*/ 0 w 21600"/>
                  <a:gd name="T3" fmla="*/ 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</a:path>
                  <a:path w="21600" h="21600" stroke="0" extrusionOk="0">
                    <a:moveTo>
                      <a:pt x="21600" y="21599"/>
                    </a:moveTo>
                    <a:cubicBezTo>
                      <a:pt x="9670" y="21599"/>
                      <a:pt x="-1" y="11929"/>
                      <a:pt x="-1" y="-1"/>
                    </a:cubicBezTo>
                    <a:lnTo>
                      <a:pt x="2160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09" name="Arc 93"/>
              <p:cNvSpPr>
                <a:spLocks/>
              </p:cNvSpPr>
              <p:nvPr/>
            </p:nvSpPr>
            <p:spPr bwMode="auto">
              <a:xfrm>
                <a:off x="1133" y="1499"/>
                <a:ext cx="34" cy="14"/>
              </a:xfrm>
              <a:custGeom>
                <a:avLst/>
                <a:gdLst>
                  <a:gd name="G0" fmla="+- 0 0 0"/>
                  <a:gd name="G1" fmla="+- 0 0 0"/>
                  <a:gd name="G2" fmla="+- 21600 0 0"/>
                  <a:gd name="T0" fmla="*/ 21600 w 21600"/>
                  <a:gd name="T1" fmla="*/ 0 h 21600"/>
                  <a:gd name="T2" fmla="*/ 0 w 21600"/>
                  <a:gd name="T3" fmla="*/ 21600 h 21600"/>
                  <a:gd name="T4" fmla="*/ 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599"/>
                    </a:cubicBezTo>
                    <a:lnTo>
                      <a:pt x="0" y="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10" name="Arc 94"/>
              <p:cNvSpPr>
                <a:spLocks/>
              </p:cNvSpPr>
              <p:nvPr/>
            </p:nvSpPr>
            <p:spPr bwMode="auto">
              <a:xfrm>
                <a:off x="1106" y="1470"/>
                <a:ext cx="36" cy="12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0 w 21600"/>
                  <a:gd name="T1" fmla="*/ 21600 h 21600"/>
                  <a:gd name="T2" fmla="*/ 21510 w 21600"/>
                  <a:gd name="T3" fmla="*/ 0 h 21600"/>
                  <a:gd name="T4" fmla="*/ 2160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</a:path>
                  <a:path w="21600" h="21600" stroke="0" extrusionOk="0">
                    <a:moveTo>
                      <a:pt x="-1" y="21599"/>
                    </a:moveTo>
                    <a:cubicBezTo>
                      <a:pt x="-1" y="9705"/>
                      <a:pt x="9615" y="49"/>
                      <a:pt x="21510" y="0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3711" name="Arc 95"/>
              <p:cNvSpPr>
                <a:spLocks/>
              </p:cNvSpPr>
              <p:nvPr/>
            </p:nvSpPr>
            <p:spPr bwMode="auto">
              <a:xfrm>
                <a:off x="1137" y="1470"/>
                <a:ext cx="34" cy="12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0" y="-1"/>
                    </a:moveTo>
                    <a:cubicBezTo>
                      <a:pt x="11929" y="-1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9525">
                <a:solidFill>
                  <a:srgbClr val="626248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3712" name="Freeform 96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13" name="Freeform 97"/>
            <p:cNvSpPr>
              <a:spLocks/>
            </p:cNvSpPr>
            <p:nvPr/>
          </p:nvSpPr>
          <p:spPr bwMode="auto">
            <a:xfrm>
              <a:off x="1308" y="1360"/>
              <a:ext cx="165" cy="180"/>
            </a:xfrm>
            <a:custGeom>
              <a:avLst/>
              <a:gdLst>
                <a:gd name="T0" fmla="*/ 165 w 165"/>
                <a:gd name="T1" fmla="*/ 15 h 180"/>
                <a:gd name="T2" fmla="*/ 0 w 165"/>
                <a:gd name="T3" fmla="*/ 180 h 180"/>
                <a:gd name="T4" fmla="*/ 0 w 165"/>
                <a:gd name="T5" fmla="*/ 165 h 180"/>
                <a:gd name="T6" fmla="*/ 165 w 165"/>
                <a:gd name="T7" fmla="*/ 0 h 180"/>
                <a:gd name="T8" fmla="*/ 165 w 165"/>
                <a:gd name="T9" fmla="*/ 1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80">
                  <a:moveTo>
                    <a:pt x="165" y="15"/>
                  </a:moveTo>
                  <a:lnTo>
                    <a:pt x="0" y="180"/>
                  </a:lnTo>
                  <a:lnTo>
                    <a:pt x="0" y="165"/>
                  </a:lnTo>
                  <a:lnTo>
                    <a:pt x="165" y="0"/>
                  </a:lnTo>
                  <a:lnTo>
                    <a:pt x="165" y="15"/>
                  </a:lnTo>
                  <a:close/>
                </a:path>
              </a:pathLst>
            </a:custGeom>
            <a:solidFill>
              <a:srgbClr val="7A7A5A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14" name="Rectangle 98"/>
            <p:cNvSpPr>
              <a:spLocks noChangeArrowheads="1"/>
            </p:cNvSpPr>
            <p:nvPr/>
          </p:nvSpPr>
          <p:spPr bwMode="auto">
            <a:xfrm>
              <a:off x="1417" y="1348"/>
              <a:ext cx="32" cy="4"/>
            </a:xfrm>
            <a:prstGeom prst="rect">
              <a:avLst/>
            </a:prstGeom>
            <a:solidFill>
              <a:srgbClr val="7A7A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15" name="Rectangle 99"/>
            <p:cNvSpPr>
              <a:spLocks noChangeArrowheads="1"/>
            </p:cNvSpPr>
            <p:nvPr/>
          </p:nvSpPr>
          <p:spPr bwMode="auto">
            <a:xfrm>
              <a:off x="1418" y="1349"/>
              <a:ext cx="30" cy="2"/>
            </a:xfrm>
            <a:prstGeom prst="rect">
              <a:avLst/>
            </a:prstGeom>
            <a:solidFill>
              <a:srgbClr val="7A7A5A"/>
            </a:solidFill>
            <a:ln w="3175">
              <a:solidFill>
                <a:srgbClr val="49493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3716" name="Line 100"/>
            <p:cNvSpPr>
              <a:spLocks noChangeShapeType="1"/>
            </p:cNvSpPr>
            <p:nvPr/>
          </p:nvSpPr>
          <p:spPr bwMode="auto">
            <a:xfrm flipH="1">
              <a:off x="1081" y="1395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17" name="Line 101"/>
            <p:cNvSpPr>
              <a:spLocks noChangeShapeType="1"/>
            </p:cNvSpPr>
            <p:nvPr/>
          </p:nvSpPr>
          <p:spPr bwMode="auto">
            <a:xfrm flipH="1">
              <a:off x="1060" y="1416"/>
              <a:ext cx="327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18" name="Line 102"/>
            <p:cNvSpPr>
              <a:spLocks noChangeShapeType="1"/>
            </p:cNvSpPr>
            <p:nvPr/>
          </p:nvSpPr>
          <p:spPr bwMode="auto">
            <a:xfrm flipH="1">
              <a:off x="1038" y="1437"/>
              <a:ext cx="328" cy="1"/>
            </a:xfrm>
            <a:prstGeom prst="line">
              <a:avLst/>
            </a:prstGeom>
            <a:noFill/>
            <a:ln w="3175">
              <a:solidFill>
                <a:srgbClr val="49493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19" name="Freeform 103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63720" name="Freeform 104"/>
            <p:cNvSpPr>
              <a:spLocks/>
            </p:cNvSpPr>
            <p:nvPr/>
          </p:nvSpPr>
          <p:spPr bwMode="auto">
            <a:xfrm>
              <a:off x="1081" y="1083"/>
              <a:ext cx="403" cy="11"/>
            </a:xfrm>
            <a:custGeom>
              <a:avLst/>
              <a:gdLst>
                <a:gd name="T0" fmla="*/ 11 w 403"/>
                <a:gd name="T1" fmla="*/ 0 h 11"/>
                <a:gd name="T2" fmla="*/ 403 w 403"/>
                <a:gd name="T3" fmla="*/ 0 h 11"/>
                <a:gd name="T4" fmla="*/ 392 w 403"/>
                <a:gd name="T5" fmla="*/ 11 h 11"/>
                <a:gd name="T6" fmla="*/ 0 w 403"/>
                <a:gd name="T7" fmla="*/ 11 h 11"/>
                <a:gd name="T8" fmla="*/ 11 w 40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3" h="11">
                  <a:moveTo>
                    <a:pt x="11" y="0"/>
                  </a:moveTo>
                  <a:lnTo>
                    <a:pt x="403" y="0"/>
                  </a:lnTo>
                  <a:lnTo>
                    <a:pt x="392" y="11"/>
                  </a:lnTo>
                  <a:lnTo>
                    <a:pt x="0" y="11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C9C9B6"/>
            </a:solidFill>
            <a:ln w="3175">
              <a:solidFill>
                <a:srgbClr val="494936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63753" name="Line 137"/>
          <p:cNvSpPr>
            <a:spLocks noChangeShapeType="1"/>
          </p:cNvSpPr>
          <p:nvPr/>
        </p:nvSpPr>
        <p:spPr bwMode="auto">
          <a:xfrm>
            <a:off x="4862069" y="4394642"/>
            <a:ext cx="457200" cy="685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754" name="Line 138"/>
          <p:cNvSpPr>
            <a:spLocks noChangeShapeType="1"/>
          </p:cNvSpPr>
          <p:nvPr/>
        </p:nvSpPr>
        <p:spPr bwMode="auto">
          <a:xfrm>
            <a:off x="5166869" y="4166042"/>
            <a:ext cx="762000" cy="381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755" name="Line 139"/>
          <p:cNvSpPr>
            <a:spLocks noChangeShapeType="1"/>
          </p:cNvSpPr>
          <p:nvPr/>
        </p:nvSpPr>
        <p:spPr bwMode="auto">
          <a:xfrm flipH="1">
            <a:off x="4023869" y="4394642"/>
            <a:ext cx="533400" cy="3810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756" name="Line 140"/>
          <p:cNvSpPr>
            <a:spLocks noChangeShapeType="1"/>
          </p:cNvSpPr>
          <p:nvPr/>
        </p:nvSpPr>
        <p:spPr bwMode="auto">
          <a:xfrm>
            <a:off x="7224269" y="3937442"/>
            <a:ext cx="304800" cy="6858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>
            <a:spAutoFit/>
          </a:bodyPr>
          <a:lstStyle/>
          <a:p>
            <a:endParaRPr lang="en-US"/>
          </a:p>
        </p:txBody>
      </p:sp>
      <p:sp>
        <p:nvSpPr>
          <p:cNvPr id="1263757" name="Text Box 141"/>
          <p:cNvSpPr txBox="1">
            <a:spLocks noChangeArrowheads="1"/>
          </p:cNvSpPr>
          <p:nvPr/>
        </p:nvSpPr>
        <p:spPr bwMode="auto">
          <a:xfrm rot="-677219">
            <a:off x="5998127" y="2715166"/>
            <a:ext cx="14029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Ctr="1">
            <a:spAutoFit/>
          </a:bodyPr>
          <a:lstStyle/>
          <a:p>
            <a:pPr algn="ctr" eaLnBrk="1" hangingPunct="1">
              <a:spcBef>
                <a:spcPct val="50000"/>
              </a:spcBef>
              <a:buClr>
                <a:schemeClr val="tx1"/>
              </a:buClr>
              <a:buFont typeface="Tahoma" charset="0"/>
              <a:buNone/>
            </a:pPr>
            <a:r>
              <a:rPr lang="en-US" sz="1400" dirty="0">
                <a:latin typeface="Tahoma"/>
                <a:cs typeface="Tahoma"/>
              </a:rPr>
              <a:t>Wired  network</a:t>
            </a:r>
          </a:p>
        </p:txBody>
      </p:sp>
      <p:sp>
        <p:nvSpPr>
          <p:cNvPr id="1263762" name="AutoShape 146"/>
          <p:cNvSpPr>
            <a:spLocks/>
          </p:cNvSpPr>
          <p:nvPr/>
        </p:nvSpPr>
        <p:spPr bwMode="auto">
          <a:xfrm>
            <a:off x="1198715" y="4380354"/>
            <a:ext cx="1517054" cy="674246"/>
          </a:xfrm>
          <a:prstGeom prst="borderCallout2">
            <a:avLst>
              <a:gd name="adj1" fmla="val 18750"/>
              <a:gd name="adj2" fmla="val 105556"/>
              <a:gd name="adj3" fmla="val 18750"/>
              <a:gd name="adj4" fmla="val 157523"/>
              <a:gd name="adj5" fmla="val -35417"/>
              <a:gd name="adj6" fmla="val 220718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0" anchor="ctr" anchorCtr="1"/>
          <a:lstStyle/>
          <a:p>
            <a:pPr algn="ctr"/>
            <a:r>
              <a:rPr lang="en-US" sz="2000" dirty="0">
                <a:solidFill>
                  <a:srgbClr val="FFFFFF"/>
                </a:solidFill>
                <a:latin typeface="Tahoma"/>
                <a:cs typeface="Tahoma"/>
              </a:rPr>
              <a:t>Access Point (AP)</a:t>
            </a:r>
          </a:p>
        </p:txBody>
      </p:sp>
      <p:sp>
        <p:nvSpPr>
          <p:cNvPr id="1263763" name="AutoShape 147"/>
          <p:cNvSpPr>
            <a:spLocks/>
          </p:cNvSpPr>
          <p:nvPr/>
        </p:nvSpPr>
        <p:spPr bwMode="auto">
          <a:xfrm>
            <a:off x="589115" y="5461442"/>
            <a:ext cx="1517054" cy="674246"/>
          </a:xfrm>
          <a:prstGeom prst="borderCallout2">
            <a:avLst>
              <a:gd name="adj1" fmla="val 18750"/>
              <a:gd name="adj2" fmla="val 105556"/>
              <a:gd name="adj3" fmla="val 18750"/>
              <a:gd name="adj4" fmla="val 144444"/>
              <a:gd name="adj5" fmla="val -50782"/>
              <a:gd name="adj6" fmla="val 184838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oval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0" anchor="ctr" anchorCtr="1"/>
          <a:lstStyle/>
          <a:p>
            <a:pPr algn="ctr"/>
            <a:r>
              <a:rPr lang="en-US" sz="2000">
                <a:solidFill>
                  <a:srgbClr val="FFFFFF"/>
                </a:solidFill>
                <a:latin typeface="Tahoma"/>
                <a:cs typeface="Tahoma"/>
              </a:rPr>
              <a:t>Mobile Devices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7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WEP Cryptanalytic Attack</a:t>
            </a:r>
          </a:p>
        </p:txBody>
      </p:sp>
      <p:sp>
        <p:nvSpPr>
          <p:cNvPr id="13434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WEP data encrypted using </a:t>
            </a:r>
            <a:r>
              <a:rPr lang="en-US" dirty="0" smtClean="0"/>
              <a:t>RC4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Packet key </a:t>
            </a:r>
            <a:r>
              <a:rPr lang="en-US" dirty="0" smtClean="0"/>
              <a:t>is </a:t>
            </a:r>
            <a:r>
              <a:rPr lang="en-US" dirty="0"/>
              <a:t>IV || </a:t>
            </a:r>
            <a:r>
              <a:rPr lang="en-US" dirty="0" smtClean="0"/>
              <a:t>K	–	IV (3 bytes) and </a:t>
            </a:r>
            <a:r>
              <a:rPr lang="en-US" dirty="0"/>
              <a:t>key </a:t>
            </a:r>
            <a:r>
              <a:rPr lang="en-US" dirty="0" smtClean="0"/>
              <a:t>K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IV </a:t>
            </a:r>
            <a:r>
              <a:rPr lang="en-US" dirty="0"/>
              <a:t>is sent in the clear (not secret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New IV sent with every </a:t>
            </a:r>
            <a:r>
              <a:rPr lang="en-US" dirty="0" smtClean="0"/>
              <a:t>packet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Long-term key K never </a:t>
            </a:r>
            <a:r>
              <a:rPr lang="en-US" dirty="0" smtClean="0"/>
              <a:t>changed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Assume attacker </a:t>
            </a:r>
            <a:r>
              <a:rPr lang="en-US" dirty="0"/>
              <a:t>knows IVs and </a:t>
            </a:r>
            <a:r>
              <a:rPr lang="en-US" dirty="0" err="1"/>
              <a:t>ciphertext</a:t>
            </a:r>
            <a:r>
              <a:rPr lang="en-US" dirty="0"/>
              <a:t>, and can guess the first bytes of the </a:t>
            </a:r>
            <a:r>
              <a:rPr lang="en-US" dirty="0" smtClean="0"/>
              <a:t>plaintext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Attacker wants to find the key K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54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WEP Cryptanalytic Attack</a:t>
            </a:r>
          </a:p>
        </p:txBody>
      </p:sp>
      <p:sp>
        <p:nvSpPr>
          <p:cNvPr id="134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We </a:t>
            </a:r>
            <a:r>
              <a:rPr lang="en-US" dirty="0"/>
              <a:t>denote the RC4 </a:t>
            </a:r>
            <a:r>
              <a:rPr lang="en-US" dirty="0" smtClean="0"/>
              <a:t>key </a:t>
            </a:r>
            <a:r>
              <a:rPr lang="en-US" b="1" dirty="0" smtClean="0"/>
              <a:t>bytes</a:t>
            </a:r>
            <a:r>
              <a:rPr lang="en-US" dirty="0" smtClean="0"/>
              <a:t> as:</a:t>
            </a:r>
            <a:endParaRPr lang="en-US" b="1" dirty="0">
              <a:solidFill>
                <a:schemeClr val="hlink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solidFill>
                  <a:schemeClr val="accent1"/>
                </a:solidFill>
              </a:rPr>
              <a:t>K</a:t>
            </a:r>
            <a:r>
              <a:rPr lang="en-US" baseline="-25000" dirty="0">
                <a:solidFill>
                  <a:schemeClr val="accent1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baseline="-25000" dirty="0" smtClean="0">
                <a:solidFill>
                  <a:schemeClr val="accent2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baseline="-25000" dirty="0" smtClean="0">
                <a:solidFill>
                  <a:schemeClr val="accent2"/>
                </a:solidFill>
              </a:rPr>
              <a:t>5</a:t>
            </a:r>
            <a:r>
              <a:rPr lang="en-US" dirty="0"/>
              <a:t>,…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Where IV = (</a:t>
            </a:r>
            <a:r>
              <a:rPr lang="en-US" dirty="0">
                <a:solidFill>
                  <a:schemeClr val="accent1"/>
                </a:solidFill>
              </a:rPr>
              <a:t>K</a:t>
            </a:r>
            <a:r>
              <a:rPr lang="en-US" baseline="-25000" dirty="0">
                <a:solidFill>
                  <a:schemeClr val="accent1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/>
              <a:t>), which </a:t>
            </a:r>
            <a:r>
              <a:rPr lang="en-US" dirty="0" smtClean="0"/>
              <a:t>the attacker knows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Attacker </a:t>
            </a:r>
            <a:r>
              <a:rPr lang="en-US" dirty="0"/>
              <a:t>wants to find K</a:t>
            </a:r>
            <a:r>
              <a:rPr lang="en-US" baseline="-25000" dirty="0"/>
              <a:t>3</a:t>
            </a:r>
            <a:r>
              <a:rPr lang="en-US" dirty="0" smtClean="0"/>
              <a:t>, K</a:t>
            </a:r>
            <a:r>
              <a:rPr lang="en-US" baseline="-25000" dirty="0" smtClean="0"/>
              <a:t>4</a:t>
            </a:r>
            <a:r>
              <a:rPr lang="en-US" dirty="0" smtClean="0"/>
              <a:t>, K</a:t>
            </a:r>
            <a:r>
              <a:rPr lang="en-US" baseline="-25000" dirty="0" smtClean="0"/>
              <a:t>5</a:t>
            </a:r>
            <a:r>
              <a:rPr lang="en-US" dirty="0"/>
              <a:t>,…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0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RC4 Steps</a:t>
            </a:r>
          </a:p>
        </p:txBody>
      </p:sp>
      <p:sp>
        <p:nvSpPr>
          <p:cNvPr id="1501187" name="Rectangle 3"/>
          <p:cNvSpPr>
            <a:spLocks noGrp="1" noChangeArrowheads="1"/>
          </p:cNvSpPr>
          <p:nvPr>
            <p:ph idx="1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KSA</a:t>
            </a:r>
            <a:r>
              <a:rPr lang="en-US" dirty="0"/>
              <a:t> (Key-Scheduling Algorithm)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Initialization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Scrambling</a:t>
            </a:r>
            <a:endParaRPr lang="en-US" sz="1800" dirty="0"/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accent2"/>
                </a:solidFill>
              </a:rPr>
              <a:t>PRGA</a:t>
            </a:r>
            <a:r>
              <a:rPr lang="en-US" dirty="0"/>
              <a:t> (Pseudo-Random Generation Algorithm</a:t>
            </a:r>
            <a:r>
              <a:rPr lang="en-US" dirty="0" smtClean="0"/>
              <a:t>)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48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3721" y="2435177"/>
            <a:ext cx="6132320" cy="830997"/>
            <a:chOff x="493721" y="3820542"/>
            <a:chExt cx="6132320" cy="830997"/>
          </a:xfrm>
        </p:grpSpPr>
        <p:sp>
          <p:nvSpPr>
            <p:cNvPr id="8" name="Rectangle 7"/>
            <p:cNvSpPr/>
            <p:nvPr/>
          </p:nvSpPr>
          <p:spPr>
            <a:xfrm>
              <a:off x="493721" y="3820542"/>
              <a:ext cx="4310847" cy="830997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for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in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0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to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N-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1</a:t>
              </a:r>
              <a:endParaRPr lang="en-US" sz="2400" dirty="0" smtClean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	S</a:t>
              </a:r>
              <a:r>
                <a:rPr lang="en-US" sz="2400" baseline="-25000" dirty="0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=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61252" y="3820542"/>
              <a:ext cx="16647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// Initialization</a:t>
              </a:r>
            </a:p>
          </p:txBody>
        </p:sp>
      </p:grpSp>
      <p:graphicFrame>
        <p:nvGraphicFramePr>
          <p:cNvPr id="11" name="Group 7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0140335"/>
              </p:ext>
            </p:extLst>
          </p:nvPr>
        </p:nvGraphicFramePr>
        <p:xfrm>
          <a:off x="3352800" y="3733800"/>
          <a:ext cx="5257800" cy="670560"/>
        </p:xfrm>
        <a:graphic>
          <a:graphicData uri="http://schemas.openxmlformats.org/drawingml/2006/table">
            <a:tbl>
              <a:tblPr/>
              <a:tblGrid>
                <a:gridCol w="584200"/>
                <a:gridCol w="584200"/>
                <a:gridCol w="584200"/>
                <a:gridCol w="584200"/>
                <a:gridCol w="584200"/>
                <a:gridCol w="584200"/>
                <a:gridCol w="584200"/>
                <a:gridCol w="584200"/>
                <a:gridCol w="584200"/>
              </a:tblGrid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28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16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891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44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3721" y="1600200"/>
            <a:ext cx="6020285" cy="1569660"/>
            <a:chOff x="493721" y="4817690"/>
            <a:chExt cx="6020285" cy="1569660"/>
          </a:xfrm>
        </p:grpSpPr>
        <p:sp>
          <p:nvSpPr>
            <p:cNvPr id="8" name="Rectangle 7"/>
            <p:cNvSpPr/>
            <p:nvPr/>
          </p:nvSpPr>
          <p:spPr>
            <a:xfrm>
              <a:off x="493721" y="4817690"/>
              <a:ext cx="4310847" cy="1569660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j =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0</a:t>
              </a:r>
              <a:endParaRPr lang="en-US" sz="2400" dirty="0" smtClean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f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or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in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0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to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N-1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j = (j +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+ K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 mod N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swap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(S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,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250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61252" y="4817690"/>
              <a:ext cx="1552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// Scrambling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Group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5527360"/>
              </p:ext>
            </p:extLst>
          </p:nvPr>
        </p:nvGraphicFramePr>
        <p:xfrm>
          <a:off x="5181600" y="2377380"/>
          <a:ext cx="3657600" cy="792480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  <a:gridCol w="571500"/>
                <a:gridCol w="723900"/>
                <a:gridCol w="685800"/>
                <a:gridCol w="53340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K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Group 2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901068"/>
              </p:ext>
            </p:extLst>
          </p:nvPr>
        </p:nvGraphicFramePr>
        <p:xfrm>
          <a:off x="3200400" y="3962400"/>
          <a:ext cx="5638800" cy="792480"/>
        </p:xfrm>
        <a:graphic>
          <a:graphicData uri="http://schemas.openxmlformats.org/drawingml/2006/table">
            <a:tbl>
              <a:tblPr/>
              <a:tblGrid>
                <a:gridCol w="625475"/>
                <a:gridCol w="628650"/>
                <a:gridCol w="625475"/>
                <a:gridCol w="625475"/>
                <a:gridCol w="628650"/>
                <a:gridCol w="625475"/>
                <a:gridCol w="625475"/>
                <a:gridCol w="628650"/>
                <a:gridCol w="6254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Group 28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5868574"/>
              </p:ext>
            </p:extLst>
          </p:nvPr>
        </p:nvGraphicFramePr>
        <p:xfrm>
          <a:off x="3200400" y="4800600"/>
          <a:ext cx="5638800" cy="436563"/>
        </p:xfrm>
        <a:graphic>
          <a:graphicData uri="http://schemas.openxmlformats.org/drawingml/2006/table">
            <a:tbl>
              <a:tblPr/>
              <a:tblGrid>
                <a:gridCol w="625475"/>
                <a:gridCol w="628650"/>
                <a:gridCol w="625475"/>
                <a:gridCol w="625475"/>
                <a:gridCol w="628650"/>
                <a:gridCol w="625475"/>
                <a:gridCol w="625475"/>
                <a:gridCol w="628650"/>
                <a:gridCol w="625475"/>
              </a:tblGrid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roup 2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307025"/>
              </p:ext>
            </p:extLst>
          </p:nvPr>
        </p:nvGraphicFramePr>
        <p:xfrm>
          <a:off x="3200400" y="5278438"/>
          <a:ext cx="5638800" cy="436563"/>
        </p:xfrm>
        <a:graphic>
          <a:graphicData uri="http://schemas.openxmlformats.org/drawingml/2006/table">
            <a:tbl>
              <a:tblPr/>
              <a:tblGrid>
                <a:gridCol w="625475"/>
                <a:gridCol w="628650"/>
                <a:gridCol w="625475"/>
                <a:gridCol w="625475"/>
                <a:gridCol w="628650"/>
                <a:gridCol w="625475"/>
                <a:gridCol w="625475"/>
                <a:gridCol w="628650"/>
                <a:gridCol w="625475"/>
              </a:tblGrid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 Box 309"/>
          <p:cNvSpPr txBox="1">
            <a:spLocks noChangeArrowheads="1"/>
          </p:cNvSpPr>
          <p:nvPr/>
        </p:nvSpPr>
        <p:spPr bwMode="auto">
          <a:xfrm>
            <a:off x="77625" y="4343400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initial S</a:t>
            </a:r>
          </a:p>
        </p:txBody>
      </p:sp>
      <p:sp>
        <p:nvSpPr>
          <p:cNvPr id="15" name="Text Box 310"/>
          <p:cNvSpPr txBox="1">
            <a:spLocks noChangeArrowheads="1"/>
          </p:cNvSpPr>
          <p:nvPr/>
        </p:nvSpPr>
        <p:spPr bwMode="auto">
          <a:xfrm>
            <a:off x="77625" y="4814888"/>
            <a:ext cx="243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Tahoma"/>
                <a:cs typeface="Tahoma"/>
              </a:rPr>
              <a:t>i</a:t>
            </a:r>
            <a:r>
              <a:rPr lang="en-US" dirty="0">
                <a:latin typeface="Tahoma"/>
                <a:cs typeface="Tahoma"/>
              </a:rPr>
              <a:t>=</a:t>
            </a: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0</a:t>
            </a:r>
            <a:r>
              <a:rPr lang="en-US" dirty="0">
                <a:latin typeface="Tahoma"/>
                <a:cs typeface="Tahoma"/>
              </a:rPr>
              <a:t>,  j=0+S</a:t>
            </a:r>
            <a:r>
              <a:rPr lang="en-US" baseline="-25000" dirty="0">
                <a:latin typeface="Tahoma"/>
                <a:cs typeface="Tahoma"/>
              </a:rPr>
              <a:t>0</a:t>
            </a:r>
            <a:r>
              <a:rPr lang="en-US" dirty="0">
                <a:latin typeface="Tahoma"/>
                <a:cs typeface="Tahoma"/>
              </a:rPr>
              <a:t>+K</a:t>
            </a:r>
            <a:r>
              <a:rPr lang="en-US" baseline="-25000" dirty="0">
                <a:latin typeface="Tahoma"/>
                <a:cs typeface="Tahoma"/>
              </a:rPr>
              <a:t>0</a:t>
            </a:r>
            <a:r>
              <a:rPr lang="en-US" dirty="0">
                <a:latin typeface="Tahoma"/>
                <a:cs typeface="Tahoma"/>
              </a:rPr>
              <a:t>=</a:t>
            </a:r>
            <a:r>
              <a:rPr lang="en-US" dirty="0">
                <a:solidFill>
                  <a:schemeClr val="accent1"/>
                </a:solidFill>
                <a:latin typeface="Tahoma"/>
                <a:cs typeface="Tahoma"/>
              </a:rPr>
              <a:t>4</a:t>
            </a:r>
          </a:p>
        </p:txBody>
      </p:sp>
      <p:sp>
        <p:nvSpPr>
          <p:cNvPr id="16" name="Text Box 311"/>
          <p:cNvSpPr txBox="1">
            <a:spLocks noChangeArrowheads="1"/>
          </p:cNvSpPr>
          <p:nvPr/>
        </p:nvSpPr>
        <p:spPr bwMode="auto">
          <a:xfrm>
            <a:off x="77624" y="5334000"/>
            <a:ext cx="322607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Tahoma"/>
                <a:cs typeface="Tahoma"/>
              </a:rPr>
              <a:t>i</a:t>
            </a:r>
            <a:r>
              <a:rPr lang="en-US" dirty="0">
                <a:latin typeface="Tahoma"/>
                <a:cs typeface="Tahoma"/>
              </a:rPr>
              <a:t>=</a:t>
            </a: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1</a:t>
            </a:r>
            <a:r>
              <a:rPr lang="en-US" dirty="0">
                <a:latin typeface="Tahoma"/>
                <a:cs typeface="Tahoma"/>
              </a:rPr>
              <a:t>, j=4+S</a:t>
            </a:r>
            <a:r>
              <a:rPr lang="en-US" baseline="-25000" dirty="0">
                <a:latin typeface="Tahoma"/>
                <a:cs typeface="Tahoma"/>
              </a:rPr>
              <a:t>1</a:t>
            </a:r>
            <a:r>
              <a:rPr lang="en-US" dirty="0">
                <a:latin typeface="Tahoma"/>
                <a:cs typeface="Tahoma"/>
              </a:rPr>
              <a:t>+K</a:t>
            </a:r>
            <a:r>
              <a:rPr lang="en-US" baseline="-25000" dirty="0">
                <a:latin typeface="Tahoma"/>
                <a:cs typeface="Tahoma"/>
              </a:rPr>
              <a:t>1</a:t>
            </a:r>
            <a:r>
              <a:rPr lang="en-US" dirty="0">
                <a:latin typeface="Tahoma"/>
                <a:cs typeface="Tahoma"/>
              </a:rPr>
              <a:t>=4+1+8=</a:t>
            </a:r>
            <a:r>
              <a:rPr lang="en-US" dirty="0">
                <a:solidFill>
                  <a:schemeClr val="accent1"/>
                </a:solidFill>
                <a:latin typeface="Tahoma"/>
                <a:cs typeface="Tahoma"/>
              </a:rPr>
              <a:t>13</a:t>
            </a:r>
          </a:p>
        </p:txBody>
      </p:sp>
      <p:sp>
        <p:nvSpPr>
          <p:cNvPr id="17" name="Text Box 312"/>
          <p:cNvSpPr txBox="1">
            <a:spLocks noChangeArrowheads="1"/>
          </p:cNvSpPr>
          <p:nvPr/>
        </p:nvSpPr>
        <p:spPr bwMode="auto">
          <a:xfrm>
            <a:off x="3886200" y="5791200"/>
            <a:ext cx="4953000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/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Example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from “Break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WEP Faster with </a:t>
            </a: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Statistical Analysis”, 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by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Rafik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1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Chaabouni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, 2006</a:t>
            </a:r>
          </a:p>
        </p:txBody>
      </p:sp>
      <p:sp>
        <p:nvSpPr>
          <p:cNvPr id="18" name="Text Box 313"/>
          <p:cNvSpPr txBox="1">
            <a:spLocks noChangeArrowheads="1"/>
          </p:cNvSpPr>
          <p:nvPr/>
        </p:nvSpPr>
        <p:spPr bwMode="auto">
          <a:xfrm>
            <a:off x="5181600" y="3229868"/>
            <a:ext cx="2362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Example of key</a:t>
            </a:r>
          </a:p>
        </p:txBody>
      </p:sp>
    </p:spTree>
    <p:extLst>
      <p:ext uri="{BB962C8B-B14F-4D97-AF65-F5344CB8AC3E}">
        <p14:creationId xmlns:p14="http://schemas.microsoft.com/office/powerpoint/2010/main" val="312314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7" name="Group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6639512"/>
              </p:ext>
            </p:extLst>
          </p:nvPr>
        </p:nvGraphicFramePr>
        <p:xfrm>
          <a:off x="5181600" y="2377380"/>
          <a:ext cx="3657600" cy="792480"/>
        </p:xfrm>
        <a:graphic>
          <a:graphicData uri="http://schemas.openxmlformats.org/drawingml/2006/table">
            <a:tbl>
              <a:tblPr/>
              <a:tblGrid>
                <a:gridCol w="571500"/>
                <a:gridCol w="571500"/>
                <a:gridCol w="571500"/>
                <a:gridCol w="723900"/>
                <a:gridCol w="685800"/>
                <a:gridCol w="533400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K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242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 Box 313"/>
          <p:cNvSpPr txBox="1">
            <a:spLocks noChangeArrowheads="1"/>
          </p:cNvSpPr>
          <p:nvPr/>
        </p:nvSpPr>
        <p:spPr bwMode="auto">
          <a:xfrm>
            <a:off x="5181600" y="3229868"/>
            <a:ext cx="2362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Example of key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3721" y="1600200"/>
            <a:ext cx="6580346" cy="1712522"/>
            <a:chOff x="493721" y="3333613"/>
            <a:chExt cx="6580346" cy="1712522"/>
          </a:xfrm>
        </p:grpSpPr>
        <p:sp>
          <p:nvSpPr>
            <p:cNvPr id="10" name="Rectangle 9"/>
            <p:cNvSpPr/>
            <p:nvPr/>
          </p:nvSpPr>
          <p:spPr>
            <a:xfrm>
              <a:off x="493721" y="3333613"/>
              <a:ext cx="4310847" cy="1712522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 bIns="187200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= (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+ 1)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mod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N</a:t>
              </a:r>
              <a:endParaRPr lang="en-US" sz="2400" dirty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j = (j +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)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mod N</a:t>
              </a: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swap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(S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, </a:t>
              </a:r>
              <a:r>
                <a:rPr lang="en-US" sz="2400" dirty="0" err="1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</a:t>
              </a: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output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(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50000" dirty="0" err="1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baseline="-25000" dirty="0" err="1">
                  <a:solidFill>
                    <a:schemeClr val="tx2"/>
                  </a:solidFill>
                  <a:latin typeface="Consolas"/>
                  <a:cs typeface="Consolas"/>
                </a:rPr>
                <a:t>+S</a:t>
              </a:r>
              <a:r>
                <a:rPr lang="en-US" sz="2400" baseline="-50000" dirty="0" err="1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) mod N</a:t>
              </a:r>
              <a:endParaRPr lang="en-US" sz="2400" baseline="-250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61252" y="3333613"/>
              <a:ext cx="21128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</a:t>
              </a:r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 Initially </a:t>
              </a:r>
              <a:r>
                <a:rPr lang="en-US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i</a:t>
              </a:r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 = j = 0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endParaRPr>
            </a:p>
          </p:txBody>
        </p:sp>
      </p:grpSp>
      <p:graphicFrame>
        <p:nvGraphicFramePr>
          <p:cNvPr id="12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9962860"/>
              </p:ext>
            </p:extLst>
          </p:nvPr>
        </p:nvGraphicFramePr>
        <p:xfrm>
          <a:off x="3200400" y="3962400"/>
          <a:ext cx="5638800" cy="792480"/>
        </p:xfrm>
        <a:graphic>
          <a:graphicData uri="http://schemas.openxmlformats.org/drawingml/2006/table">
            <a:tbl>
              <a:tblPr/>
              <a:tblGrid>
                <a:gridCol w="625475"/>
                <a:gridCol w="628650"/>
                <a:gridCol w="625475"/>
                <a:gridCol w="625475"/>
                <a:gridCol w="628650"/>
                <a:gridCol w="625475"/>
                <a:gridCol w="625475"/>
                <a:gridCol w="628650"/>
                <a:gridCol w="625475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Group 59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406230445"/>
              </p:ext>
            </p:extLst>
          </p:nvPr>
        </p:nvGraphicFramePr>
        <p:xfrm>
          <a:off x="3200400" y="4800600"/>
          <a:ext cx="5638800" cy="436563"/>
        </p:xfrm>
        <a:graphic>
          <a:graphicData uri="http://schemas.openxmlformats.org/drawingml/2006/table">
            <a:tbl>
              <a:tblPr/>
              <a:tblGrid>
                <a:gridCol w="625475"/>
                <a:gridCol w="628650"/>
                <a:gridCol w="625475"/>
                <a:gridCol w="625475"/>
                <a:gridCol w="628650"/>
                <a:gridCol w="625475"/>
                <a:gridCol w="625475"/>
                <a:gridCol w="628650"/>
                <a:gridCol w="625475"/>
              </a:tblGrid>
              <a:tr h="436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</a:t>
                      </a:r>
                      <a:r>
                        <a:rPr kumimoji="0" lang="en-US" sz="20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" name="Text Box 103"/>
          <p:cNvSpPr txBox="1">
            <a:spLocks noChangeArrowheads="1"/>
          </p:cNvSpPr>
          <p:nvPr/>
        </p:nvSpPr>
        <p:spPr bwMode="auto">
          <a:xfrm>
            <a:off x="228600" y="4343400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After KSA (</a:t>
            </a:r>
            <a:r>
              <a:rPr lang="en-US" dirty="0">
                <a:solidFill>
                  <a:schemeClr val="accent1"/>
                </a:solidFill>
                <a:latin typeface="Tahoma"/>
                <a:cs typeface="Tahoma"/>
              </a:rPr>
              <a:t>Assumption</a:t>
            </a: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)</a:t>
            </a:r>
          </a:p>
        </p:txBody>
      </p:sp>
      <p:sp>
        <p:nvSpPr>
          <p:cNvPr id="15" name="Text Box 104"/>
          <p:cNvSpPr txBox="1">
            <a:spLocks noChangeArrowheads="1"/>
          </p:cNvSpPr>
          <p:nvPr/>
        </p:nvSpPr>
        <p:spPr bwMode="auto">
          <a:xfrm>
            <a:off x="228600" y="4814888"/>
            <a:ext cx="24384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err="1">
                <a:latin typeface="Tahoma"/>
                <a:cs typeface="Tahoma"/>
              </a:rPr>
              <a:t>i</a:t>
            </a:r>
            <a:r>
              <a:rPr lang="en-US" dirty="0">
                <a:latin typeface="Tahoma"/>
                <a:cs typeface="Tahoma"/>
              </a:rPr>
              <a:t>=</a:t>
            </a:r>
            <a:r>
              <a:rPr lang="en-US" dirty="0">
                <a:solidFill>
                  <a:schemeClr val="accent2"/>
                </a:solidFill>
                <a:latin typeface="Tahoma"/>
                <a:cs typeface="Tahoma"/>
              </a:rPr>
              <a:t>1</a:t>
            </a:r>
            <a:r>
              <a:rPr lang="en-US" dirty="0">
                <a:latin typeface="Tahoma"/>
                <a:cs typeface="Tahoma"/>
              </a:rPr>
              <a:t>,  j=0+2=</a:t>
            </a:r>
            <a:r>
              <a:rPr lang="en-US" dirty="0">
                <a:solidFill>
                  <a:schemeClr val="accent1"/>
                </a:solidFill>
                <a:latin typeface="Tahoma"/>
                <a:cs typeface="Tahoma"/>
              </a:rPr>
              <a:t>2</a:t>
            </a:r>
          </a:p>
        </p:txBody>
      </p:sp>
      <p:sp>
        <p:nvSpPr>
          <p:cNvPr id="16" name="Text Box 105"/>
          <p:cNvSpPr txBox="1">
            <a:spLocks noChangeArrowheads="1"/>
          </p:cNvSpPr>
          <p:nvPr/>
        </p:nvSpPr>
        <p:spPr bwMode="auto">
          <a:xfrm>
            <a:off x="457200" y="5562600"/>
            <a:ext cx="5715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ahoma"/>
                <a:cs typeface="Tahoma"/>
              </a:rPr>
              <a:t>First outputted byte is </a:t>
            </a:r>
            <a:r>
              <a:rPr lang="en-US">
                <a:solidFill>
                  <a:schemeClr val="tx2"/>
                </a:solidFill>
                <a:latin typeface="Tahoma"/>
                <a:cs typeface="Tahoma"/>
              </a:rPr>
              <a:t>S</a:t>
            </a:r>
            <a:r>
              <a:rPr lang="en-US" baseline="-25000">
                <a:solidFill>
                  <a:schemeClr val="tx2"/>
                </a:solidFill>
                <a:latin typeface="Tahoma"/>
                <a:cs typeface="Tahoma"/>
              </a:rPr>
              <a:t>(S</a:t>
            </a:r>
            <a:r>
              <a:rPr lang="en-US" baseline="-50000">
                <a:solidFill>
                  <a:schemeClr val="tx2"/>
                </a:solidFill>
                <a:latin typeface="Tahoma"/>
                <a:cs typeface="Tahoma"/>
              </a:rPr>
              <a:t>1</a:t>
            </a:r>
            <a:r>
              <a:rPr lang="en-US" baseline="-25000">
                <a:solidFill>
                  <a:schemeClr val="tx2"/>
                </a:solidFill>
                <a:latin typeface="Tahoma"/>
                <a:cs typeface="Tahoma"/>
              </a:rPr>
              <a:t>+S</a:t>
            </a:r>
            <a:r>
              <a:rPr lang="en-US" baseline="-50000">
                <a:solidFill>
                  <a:schemeClr val="tx2"/>
                </a:solidFill>
                <a:latin typeface="Tahoma"/>
                <a:cs typeface="Tahoma"/>
              </a:rPr>
              <a:t>2</a:t>
            </a:r>
            <a:r>
              <a:rPr lang="en-US" baseline="-25000">
                <a:solidFill>
                  <a:schemeClr val="tx2"/>
                </a:solidFill>
                <a:latin typeface="Tahoma"/>
                <a:cs typeface="Tahoma"/>
              </a:rPr>
              <a:t>)</a:t>
            </a:r>
            <a:r>
              <a:rPr lang="en-US">
                <a:solidFill>
                  <a:schemeClr val="tx2"/>
                </a:solidFill>
                <a:latin typeface="Tahoma"/>
                <a:cs typeface="Tahoma"/>
              </a:rPr>
              <a:t>=S</a:t>
            </a:r>
            <a:r>
              <a:rPr lang="en-US" baseline="-25000">
                <a:solidFill>
                  <a:schemeClr val="tx2"/>
                </a:solidFill>
                <a:latin typeface="Tahoma"/>
                <a:cs typeface="Tahoma"/>
              </a:rPr>
              <a:t>(3+2)</a:t>
            </a:r>
            <a:r>
              <a:rPr lang="en-US">
                <a:solidFill>
                  <a:schemeClr val="tx2"/>
                </a:solidFill>
                <a:latin typeface="Tahoma"/>
                <a:cs typeface="Tahoma"/>
              </a:rPr>
              <a:t>=S</a:t>
            </a:r>
            <a:r>
              <a:rPr lang="en-US" baseline="-25000">
                <a:solidFill>
                  <a:schemeClr val="tx2"/>
                </a:solidFill>
                <a:latin typeface="Tahoma"/>
                <a:cs typeface="Tahoma"/>
              </a:rPr>
              <a:t>5</a:t>
            </a:r>
            <a:r>
              <a:rPr lang="en-US">
                <a:solidFill>
                  <a:schemeClr val="tx2"/>
                </a:solidFill>
                <a:latin typeface="Tahoma"/>
                <a:cs typeface="Tahoma"/>
              </a:rPr>
              <a:t>=7</a:t>
            </a:r>
          </a:p>
        </p:txBody>
      </p:sp>
    </p:spTree>
    <p:extLst>
      <p:ext uri="{BB962C8B-B14F-4D97-AF65-F5344CB8AC3E}">
        <p14:creationId xmlns:p14="http://schemas.microsoft.com/office/powerpoint/2010/main" val="286515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en-US" dirty="0"/>
              <a:t>Attack due to </a:t>
            </a:r>
            <a:r>
              <a:rPr lang="en-US" dirty="0" err="1"/>
              <a:t>Fluhrer</a:t>
            </a:r>
            <a:r>
              <a:rPr lang="en-US" dirty="0"/>
              <a:t>, </a:t>
            </a:r>
            <a:r>
              <a:rPr lang="en-US" dirty="0" err="1"/>
              <a:t>Mantin</a:t>
            </a:r>
            <a:r>
              <a:rPr lang="en-US" dirty="0"/>
              <a:t>, and Shamir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Attacker </a:t>
            </a:r>
            <a:r>
              <a:rPr lang="en-US" dirty="0" smtClean="0"/>
              <a:t>watches </a:t>
            </a:r>
            <a:r>
              <a:rPr lang="en-US" dirty="0"/>
              <a:t>IVs until </a:t>
            </a:r>
            <a:r>
              <a:rPr lang="en-US" dirty="0" smtClean="0"/>
              <a:t>seeing IV </a:t>
            </a:r>
            <a:r>
              <a:rPr lang="en-US" dirty="0"/>
              <a:t>of the form:</a:t>
            </a:r>
            <a:br>
              <a:rPr lang="en-US" dirty="0"/>
            </a:br>
            <a:r>
              <a:rPr lang="en-US" dirty="0"/>
              <a:t>IV = (</a:t>
            </a:r>
            <a:r>
              <a:rPr lang="en-US" dirty="0">
                <a:solidFill>
                  <a:schemeClr val="accent1"/>
                </a:solidFill>
              </a:rPr>
              <a:t>K</a:t>
            </a:r>
            <a:r>
              <a:rPr lang="en-US" baseline="-25000" dirty="0">
                <a:solidFill>
                  <a:schemeClr val="accent1"/>
                </a:solidFill>
              </a:rPr>
              <a:t>0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K</a:t>
            </a:r>
            <a:r>
              <a:rPr lang="en-US" baseline="-25000" dirty="0" smtClean="0">
                <a:solidFill>
                  <a:schemeClr val="accent1"/>
                </a:solidFill>
              </a:rPr>
              <a:t>2</a:t>
            </a:r>
            <a:r>
              <a:rPr lang="en-US" dirty="0"/>
              <a:t>) = (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255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dirty="0"/>
              <a:t>)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Where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 can be anything (attacker knows 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)</a:t>
            </a:r>
          </a:p>
          <a:p>
            <a:pPr>
              <a:lnSpc>
                <a:spcPct val="130000"/>
              </a:lnSpc>
            </a:pPr>
            <a:r>
              <a:rPr lang="en-US" dirty="0"/>
              <a:t>Then RC4 key for this packet </a:t>
            </a:r>
            <a:r>
              <a:rPr lang="en-US" dirty="0" smtClean="0"/>
              <a:t>is</a:t>
            </a:r>
            <a:br>
              <a:rPr lang="en-US" dirty="0" smtClean="0"/>
            </a:br>
            <a:r>
              <a:rPr lang="en-US" dirty="0" smtClean="0"/>
              <a:t>key </a:t>
            </a:r>
            <a:r>
              <a:rPr lang="en-US" dirty="0"/>
              <a:t>= (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255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dirty="0" smtClean="0"/>
              <a:t>, K</a:t>
            </a:r>
            <a:r>
              <a:rPr lang="en-US" baseline="-25000" dirty="0" smtClean="0"/>
              <a:t>3</a:t>
            </a:r>
            <a:r>
              <a:rPr lang="en-US" dirty="0" smtClean="0"/>
              <a:t>, K</a:t>
            </a:r>
            <a:r>
              <a:rPr lang="en-US" baseline="-25000" dirty="0" smtClean="0"/>
              <a:t>4</a:t>
            </a:r>
            <a:r>
              <a:rPr lang="en-US" dirty="0" smtClean="0"/>
              <a:t>, K</a:t>
            </a:r>
            <a:r>
              <a:rPr lang="en-US" baseline="-25000" dirty="0" smtClean="0"/>
              <a:t>5</a:t>
            </a:r>
            <a:r>
              <a:rPr lang="en-US" dirty="0" smtClean="0"/>
              <a:t>, …</a:t>
            </a:r>
            <a:r>
              <a:rPr lang="en-US" dirty="0"/>
              <a:t>)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Attacker wants </a:t>
            </a:r>
            <a:r>
              <a:rPr lang="en-US" dirty="0"/>
              <a:t>to find (K</a:t>
            </a:r>
            <a:r>
              <a:rPr lang="en-US" baseline="-25000" dirty="0"/>
              <a:t>3</a:t>
            </a:r>
            <a:r>
              <a:rPr lang="en-US" dirty="0" smtClean="0"/>
              <a:t>, K</a:t>
            </a:r>
            <a:r>
              <a:rPr lang="en-US" baseline="-25000" dirty="0" smtClean="0"/>
              <a:t>4</a:t>
            </a:r>
            <a:r>
              <a:rPr lang="en-US" dirty="0" smtClean="0"/>
              <a:t>, K</a:t>
            </a:r>
            <a:r>
              <a:rPr lang="en-US" baseline="-25000" dirty="0" smtClean="0"/>
              <a:t>5</a:t>
            </a:r>
            <a:r>
              <a:rPr lang="en-US" dirty="0" smtClean="0"/>
              <a:t>, …</a:t>
            </a:r>
            <a:r>
              <a:rPr lang="en-US" dirty="0"/>
              <a:t>)</a:t>
            </a:r>
          </a:p>
          <a:p>
            <a:pPr>
              <a:lnSpc>
                <a:spcPct val="13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5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3721" y="1600200"/>
            <a:ext cx="6020285" cy="1569660"/>
            <a:chOff x="493721" y="4817690"/>
            <a:chExt cx="6020285" cy="1569660"/>
          </a:xfrm>
        </p:grpSpPr>
        <p:sp>
          <p:nvSpPr>
            <p:cNvPr id="8" name="Rectangle 7"/>
            <p:cNvSpPr/>
            <p:nvPr/>
          </p:nvSpPr>
          <p:spPr>
            <a:xfrm>
              <a:off x="493721" y="4817690"/>
              <a:ext cx="4310847" cy="1569660"/>
            </a:xfrm>
            <a:prstGeom prst="rect">
              <a:avLst/>
            </a:prstGeom>
            <a:solidFill>
              <a:schemeClr val="accent2">
                <a:lumMod val="10000"/>
                <a:lumOff val="90000"/>
              </a:schemeClr>
            </a:solidFill>
            <a:ln>
              <a:solidFill>
                <a:schemeClr val="tx2"/>
              </a:solidFill>
            </a:ln>
          </p:spPr>
          <p:txBody>
            <a:bodyPr wrap="square">
              <a:spAutoFit/>
            </a:bodyPr>
            <a:lstStyle/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j = 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0</a:t>
              </a:r>
              <a:endParaRPr lang="en-US" sz="2400" dirty="0" smtClean="0">
                <a:solidFill>
                  <a:srgbClr val="5F5F5F"/>
                </a:solidFill>
                <a:latin typeface="Consolas"/>
                <a:cs typeface="Consolas"/>
              </a:endParaRPr>
            </a:p>
            <a:p>
              <a:pPr>
                <a:buFont typeface="Wingdings" charset="0"/>
                <a:buNone/>
              </a:pPr>
              <a:r>
                <a:rPr lang="en-US" sz="2400" b="1" dirty="0">
                  <a:solidFill>
                    <a:schemeClr val="tx2"/>
                  </a:solidFill>
                  <a:latin typeface="Consolas"/>
                  <a:cs typeface="Consolas"/>
                </a:rPr>
                <a:t>f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or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in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0  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to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  N-1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j = (j + 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 + K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 mod N</a:t>
              </a:r>
            </a:p>
            <a:p>
              <a:pPr>
                <a:buFont typeface="Wingdings" charset="0"/>
                <a:buNone/>
              </a:pP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	</a:t>
              </a:r>
              <a:r>
                <a:rPr lang="en-US" sz="2400" b="1" dirty="0" smtClean="0">
                  <a:solidFill>
                    <a:schemeClr val="tx2"/>
                  </a:solidFill>
                  <a:latin typeface="Consolas"/>
                  <a:cs typeface="Consolas"/>
                </a:rPr>
                <a:t>swap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(S</a:t>
              </a:r>
              <a:r>
                <a:rPr lang="en-US" sz="2400" baseline="-25000" dirty="0">
                  <a:solidFill>
                    <a:schemeClr val="tx2"/>
                  </a:solidFill>
                  <a:latin typeface="Consolas"/>
                  <a:cs typeface="Consolas"/>
                </a:rPr>
                <a:t>i</a:t>
              </a:r>
              <a:r>
                <a:rPr lang="en-US" sz="2400" dirty="0" smtClean="0">
                  <a:solidFill>
                    <a:schemeClr val="tx2"/>
                  </a:solidFill>
                  <a:latin typeface="Consolas"/>
                  <a:cs typeface="Consolas"/>
                </a:rPr>
                <a:t>, </a:t>
              </a:r>
              <a:r>
                <a:rPr lang="en-US" sz="24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S</a:t>
              </a:r>
              <a:r>
                <a:rPr lang="en-US" sz="2400" baseline="-25000" dirty="0" err="1" smtClean="0">
                  <a:solidFill>
                    <a:schemeClr val="tx2"/>
                  </a:solidFill>
                  <a:latin typeface="Consolas"/>
                  <a:cs typeface="Consolas"/>
                </a:rPr>
                <a:t>j</a:t>
              </a:r>
              <a:r>
                <a:rPr lang="en-US" sz="2400" dirty="0">
                  <a:solidFill>
                    <a:schemeClr val="tx2"/>
                  </a:solidFill>
                  <a:latin typeface="Consolas"/>
                  <a:cs typeface="Consolas"/>
                </a:rPr>
                <a:t>)</a:t>
              </a:r>
              <a:endParaRPr lang="en-US" sz="2400" dirty="0">
                <a:solidFill>
                  <a:schemeClr val="tx2"/>
                </a:solidFill>
                <a:latin typeface="Consolas"/>
                <a:cs typeface="Consola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961252" y="4817690"/>
              <a:ext cx="15527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ahoma"/>
                  <a:cs typeface="Tahoma"/>
                </a:rPr>
                <a:t>// Scrambling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aphicFrame>
        <p:nvGraphicFramePr>
          <p:cNvPr id="10" name="Group 2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9377888"/>
              </p:ext>
            </p:extLst>
          </p:nvPr>
        </p:nvGraphicFramePr>
        <p:xfrm>
          <a:off x="5181600" y="2377380"/>
          <a:ext cx="3657601" cy="792480"/>
        </p:xfrm>
        <a:graphic>
          <a:graphicData uri="http://schemas.openxmlformats.org/drawingml/2006/table">
            <a:tbl>
              <a:tblPr/>
              <a:tblGrid>
                <a:gridCol w="495677"/>
                <a:gridCol w="423904"/>
                <a:gridCol w="602043"/>
                <a:gridCol w="362025"/>
                <a:gridCol w="485267"/>
                <a:gridCol w="485267"/>
                <a:gridCol w="803418"/>
              </a:tblGrid>
              <a:tr h="279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7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K</a:t>
                      </a:r>
                      <a:r>
                        <a:rPr kumimoji="0" lang="en-US" sz="20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255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X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K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  <a:defRPr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K</a:t>
                      </a:r>
                      <a:r>
                        <a:rPr kumimoji="0" lang="en-US" sz="2000" b="0" i="0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  <a:endParaRPr kumimoji="0" lang="en-US" sz="2000" b="0" i="0" u="none" strike="noStrike" cap="none" normalizeH="0" baseline="-2500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9" name="Group 37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715730"/>
              </p:ext>
            </p:extLst>
          </p:nvPr>
        </p:nvGraphicFramePr>
        <p:xfrm>
          <a:off x="149272" y="3826330"/>
          <a:ext cx="8845456" cy="2176464"/>
        </p:xfrm>
        <a:graphic>
          <a:graphicData uri="http://schemas.openxmlformats.org/drawingml/2006/table">
            <a:tbl>
              <a:tblPr/>
              <a:tblGrid>
                <a:gridCol w="2834711"/>
                <a:gridCol w="506212"/>
                <a:gridCol w="479569"/>
                <a:gridCol w="450734"/>
                <a:gridCol w="601148"/>
                <a:gridCol w="862023"/>
                <a:gridCol w="544435"/>
                <a:gridCol w="311106"/>
                <a:gridCol w="690266"/>
                <a:gridCol w="290041"/>
                <a:gridCol w="956003"/>
                <a:gridCol w="319208"/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i\S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initial state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init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, j=0+S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=0+0+3=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i=0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, j=3+S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=3+1+255=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[N]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i=1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, j=3+S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=3+2+X=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i=2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, j=(5+X)+(1)+K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=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rgbClr val="3366FF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969696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i=3</a:t>
                      </a:r>
                      <a:endParaRPr kumimoji="0" lang="en-US" sz="1400" b="0" i="0" u="none" strike="noStrike" cap="none" normalizeH="0" baseline="-25000">
                        <a:ln>
                          <a:noFill/>
                        </a:ln>
                        <a:solidFill>
                          <a:srgbClr val="969696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0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5+X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6+X+K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CC5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6661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far </a:t>
            </a:r>
            <a:r>
              <a:rPr lang="en-US" dirty="0"/>
              <a:t>we have only considered the first 4 steps of initialization,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smtClean="0"/>
              <a:t>0,1,2,3</a:t>
            </a:r>
            <a:endParaRPr lang="en-US" dirty="0"/>
          </a:p>
          <a:p>
            <a:pPr lvl="1"/>
            <a:r>
              <a:rPr lang="en-US" dirty="0"/>
              <a:t>In reality, there are 256 </a:t>
            </a:r>
            <a:r>
              <a:rPr lang="en-US" dirty="0" smtClean="0"/>
              <a:t>steps</a:t>
            </a:r>
            <a:endParaRPr lang="en-US" dirty="0"/>
          </a:p>
          <a:p>
            <a:r>
              <a:rPr lang="en-US" dirty="0"/>
              <a:t>For now, assume that initialization stops after </a:t>
            </a:r>
            <a:r>
              <a:rPr lang="en-US" dirty="0" err="1"/>
              <a:t>i</a:t>
            </a:r>
            <a:r>
              <a:rPr lang="en-US" dirty="0"/>
              <a:t> = </a:t>
            </a:r>
            <a:r>
              <a:rPr lang="en-US" dirty="0" smtClean="0"/>
              <a:t>3</a:t>
            </a:r>
            <a:endParaRPr lang="en-US" dirty="0"/>
          </a:p>
          <a:p>
            <a:r>
              <a:rPr lang="en-US" dirty="0"/>
              <a:t>So, </a:t>
            </a:r>
            <a:r>
              <a:rPr lang="en-US" dirty="0" smtClean="0"/>
              <a:t>the </a:t>
            </a:r>
            <a:r>
              <a:rPr lang="en-US" dirty="0" err="1" smtClean="0"/>
              <a:t>keystream</a:t>
            </a:r>
            <a:r>
              <a:rPr lang="en-US" dirty="0" smtClean="0"/>
              <a:t> </a:t>
            </a:r>
            <a:r>
              <a:rPr lang="en-US" dirty="0"/>
              <a:t>outputted </a:t>
            </a:r>
            <a:r>
              <a:rPr lang="en-US" dirty="0" smtClean="0"/>
              <a:t>by PRGA is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3721" y="4434801"/>
            <a:ext cx="4310847" cy="171252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txBody>
          <a:bodyPr wrap="square" bIns="187200">
            <a:spAutoFit/>
          </a:bodyPr>
          <a:lstStyle/>
          <a:p>
            <a:pPr>
              <a:buFont typeface="Wingdings" charset="0"/>
              <a:buNone/>
            </a:pPr>
            <a:r>
              <a:rPr lang="en-US" sz="2400" dirty="0" err="1">
                <a:solidFill>
                  <a:schemeClr val="tx2"/>
                </a:solidFill>
                <a:latin typeface="Consolas"/>
                <a:cs typeface="Consolas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= (</a:t>
            </a:r>
            <a:r>
              <a:rPr lang="en-US" sz="2400" dirty="0" err="1">
                <a:solidFill>
                  <a:schemeClr val="tx2"/>
                </a:solidFill>
                <a:latin typeface="Consolas"/>
                <a:cs typeface="Consolas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+ 1)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mod 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N</a:t>
            </a:r>
            <a:endParaRPr lang="en-US" sz="24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buFont typeface="Wingdings" charset="0"/>
              <a:buNone/>
            </a:pP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j = (j + S</a:t>
            </a:r>
            <a:r>
              <a:rPr lang="en-US" sz="2400" baseline="-25000" dirty="0">
                <a:solidFill>
                  <a:schemeClr val="tx2"/>
                </a:solidFill>
                <a:latin typeface="Consolas"/>
                <a:cs typeface="Consolas"/>
              </a:rPr>
              <a:t>i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) 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mod N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solidFill>
                  <a:schemeClr val="tx2"/>
                </a:solidFill>
                <a:latin typeface="Consolas"/>
                <a:cs typeface="Consolas"/>
              </a:rPr>
              <a:t>swap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(S</a:t>
            </a:r>
            <a:r>
              <a:rPr lang="en-US" sz="2400" baseline="-25000" dirty="0">
                <a:solidFill>
                  <a:schemeClr val="tx2"/>
                </a:solidFill>
                <a:latin typeface="Consolas"/>
                <a:cs typeface="Consolas"/>
              </a:rPr>
              <a:t>i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Consolas"/>
                <a:cs typeface="Consolas"/>
              </a:rPr>
              <a:t>S</a:t>
            </a:r>
            <a:r>
              <a:rPr lang="en-US" sz="2400" baseline="-25000" dirty="0" err="1">
                <a:solidFill>
                  <a:schemeClr val="tx2"/>
                </a:solidFill>
                <a:latin typeface="Consolas"/>
                <a:cs typeface="Consolas"/>
              </a:rPr>
              <a:t>j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)</a:t>
            </a:r>
          </a:p>
          <a:p>
            <a:pPr>
              <a:buFont typeface="Wingdings" charset="0"/>
              <a:buNone/>
            </a:pPr>
            <a:r>
              <a:rPr lang="en-US" sz="2400" b="1" dirty="0">
                <a:solidFill>
                  <a:schemeClr val="tx2"/>
                </a:solidFill>
                <a:latin typeface="Consolas"/>
                <a:cs typeface="Consolas"/>
              </a:rPr>
              <a:t>output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S</a:t>
            </a:r>
            <a:r>
              <a:rPr lang="en-US" sz="2400" baseline="-25000" dirty="0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 sz="2400" baseline="-25000" dirty="0" err="1">
                <a:solidFill>
                  <a:schemeClr val="tx2"/>
                </a:solidFill>
                <a:latin typeface="Consolas"/>
                <a:cs typeface="Consolas"/>
              </a:rPr>
              <a:t>S</a:t>
            </a:r>
            <a:r>
              <a:rPr lang="en-US" sz="2400" baseline="-50000" dirty="0" err="1">
                <a:solidFill>
                  <a:schemeClr val="tx2"/>
                </a:solidFill>
                <a:latin typeface="Consolas"/>
                <a:cs typeface="Consolas"/>
              </a:rPr>
              <a:t>i</a:t>
            </a:r>
            <a:r>
              <a:rPr lang="en-US" sz="2400" baseline="-25000" dirty="0" err="1">
                <a:solidFill>
                  <a:schemeClr val="tx2"/>
                </a:solidFill>
                <a:latin typeface="Consolas"/>
                <a:cs typeface="Consolas"/>
              </a:rPr>
              <a:t>+S</a:t>
            </a:r>
            <a:r>
              <a:rPr lang="en-US" sz="2400" baseline="-50000" dirty="0" err="1">
                <a:solidFill>
                  <a:schemeClr val="tx2"/>
                </a:solidFill>
                <a:latin typeface="Consolas"/>
                <a:cs typeface="Consolas"/>
              </a:rPr>
              <a:t>j</a:t>
            </a:r>
            <a:r>
              <a:rPr lang="en-US" sz="2400" baseline="-25000" dirty="0">
                <a:solidFill>
                  <a:schemeClr val="tx2"/>
                </a:solidFill>
                <a:latin typeface="Consolas"/>
                <a:cs typeface="Consolas"/>
              </a:rPr>
              <a:t>) mod N</a:t>
            </a:r>
            <a:endParaRPr lang="en-US" sz="2400" baseline="-25000" dirty="0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52875" y="4434801"/>
            <a:ext cx="3475972" cy="1712522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>
            <a:solidFill>
              <a:schemeClr val="tx2"/>
            </a:solidFill>
          </a:ln>
        </p:spPr>
        <p:txBody>
          <a:bodyPr wrap="square" bIns="187200">
            <a:spAutoFit/>
          </a:bodyPr>
          <a:lstStyle/>
          <a:p>
            <a:pPr>
              <a:buFont typeface="Wingdings" charset="0"/>
              <a:buNone/>
            </a:pP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= 1</a:t>
            </a:r>
            <a:endParaRPr lang="en-US" sz="2400" dirty="0">
              <a:solidFill>
                <a:srgbClr val="5F5F5F"/>
              </a:solidFill>
              <a:latin typeface="Consolas"/>
              <a:cs typeface="Consolas"/>
            </a:endParaRPr>
          </a:p>
          <a:p>
            <a:pPr>
              <a:buFont typeface="Wingdings" charset="0"/>
              <a:buNone/>
            </a:pP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= S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1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 = 0</a:t>
            </a:r>
            <a:endParaRPr lang="en-US" sz="2400" dirty="0">
              <a:solidFill>
                <a:schemeClr val="tx2"/>
              </a:solidFill>
              <a:latin typeface="Consolas"/>
              <a:cs typeface="Consolas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solidFill>
                  <a:schemeClr val="tx2"/>
                </a:solidFill>
                <a:latin typeface="Consolas"/>
                <a:cs typeface="Consolas"/>
              </a:rPr>
              <a:t>swap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(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S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1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, S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0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)</a:t>
            </a:r>
            <a:endParaRPr lang="en-US" sz="2400" dirty="0">
              <a:solidFill>
                <a:schemeClr val="tx2"/>
              </a:solidFill>
              <a:latin typeface="Consolas"/>
              <a:cs typeface="Consolas"/>
            </a:endParaRPr>
          </a:p>
          <a:p>
            <a:pPr>
              <a:buFont typeface="Wingdings" charset="0"/>
              <a:buNone/>
            </a:pPr>
            <a:r>
              <a:rPr lang="en-US" sz="2400" b="1" dirty="0">
                <a:solidFill>
                  <a:schemeClr val="tx2"/>
                </a:solidFill>
                <a:latin typeface="Consolas"/>
                <a:cs typeface="Consolas"/>
              </a:rPr>
              <a:t>output</a:t>
            </a:r>
            <a:r>
              <a:rPr lang="en-US" sz="2400" dirty="0">
                <a:solidFill>
                  <a:schemeClr val="tx2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S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3 </a:t>
            </a:r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= 6+X+K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3</a:t>
            </a:r>
            <a:endParaRPr lang="en-US" sz="2400" baseline="-25000" dirty="0">
              <a:solidFill>
                <a:schemeClr val="tx2"/>
              </a:solidFill>
              <a:latin typeface="Consolas"/>
              <a:cs typeface="Consola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62746" y="4434801"/>
            <a:ext cx="2112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/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/ Initially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i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 = j = 0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61923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6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Keystream</a:t>
            </a:r>
            <a:r>
              <a:rPr lang="en-US" dirty="0" smtClean="0"/>
              <a:t> byte </a:t>
            </a:r>
            <a:r>
              <a:rPr lang="en-US" dirty="0" smtClean="0">
                <a:solidFill>
                  <a:schemeClr val="accent2"/>
                </a:solidFill>
              </a:rPr>
              <a:t>Y= </a:t>
            </a:r>
            <a:r>
              <a:rPr lang="en-US" dirty="0">
                <a:solidFill>
                  <a:schemeClr val="accent2"/>
                </a:solidFill>
              </a:rPr>
              <a:t>6+X+</a:t>
            </a:r>
            <a:r>
              <a:rPr lang="en-US" dirty="0" smtClean="0">
                <a:solidFill>
                  <a:schemeClr val="accent2"/>
                </a:solidFill>
              </a:rPr>
              <a:t>K</a:t>
            </a:r>
            <a:r>
              <a:rPr lang="en-US" baseline="-25000" dirty="0" smtClean="0">
                <a:solidFill>
                  <a:schemeClr val="accent2"/>
                </a:solidFill>
              </a:rPr>
              <a:t>3</a:t>
            </a:r>
            <a:endParaRPr lang="en-US" dirty="0"/>
          </a:p>
          <a:p>
            <a:r>
              <a:rPr lang="en-US" dirty="0" smtClean="0"/>
              <a:t>If Y is known, we can solve for K</a:t>
            </a:r>
            <a:r>
              <a:rPr lang="en-US" baseline="-25000" dirty="0" smtClean="0"/>
              <a:t>3</a:t>
            </a:r>
            <a:r>
              <a:rPr lang="en-US" dirty="0" smtClean="0"/>
              <a:t> since:</a:t>
            </a:r>
            <a:endParaRPr lang="en-US" sz="2000" dirty="0"/>
          </a:p>
          <a:p>
            <a:pPr marL="0" indent="0">
              <a:buNone/>
            </a:pPr>
            <a:r>
              <a:rPr lang="en-US" dirty="0"/>
              <a:t>K</a:t>
            </a:r>
            <a:r>
              <a:rPr lang="en-US" baseline="-25000" dirty="0"/>
              <a:t>3</a:t>
            </a:r>
            <a:r>
              <a:rPr lang="en-US" dirty="0"/>
              <a:t> = </a:t>
            </a:r>
            <a:r>
              <a:rPr lang="en-US" dirty="0" smtClean="0"/>
              <a:t>(Y</a:t>
            </a:r>
            <a:r>
              <a:rPr lang="en-US" dirty="0"/>
              <a:t>6X) mod </a:t>
            </a:r>
            <a:r>
              <a:rPr lang="en-US" dirty="0" smtClean="0"/>
              <a:t>N</a:t>
            </a:r>
            <a:endParaRPr lang="en-US" dirty="0"/>
          </a:p>
          <a:p>
            <a:r>
              <a:rPr lang="en-US" dirty="0" smtClean="0"/>
              <a:t>But </a:t>
            </a:r>
            <a:r>
              <a:rPr lang="en-US" dirty="0"/>
              <a:t>initialization does not stop at </a:t>
            </a:r>
            <a:r>
              <a:rPr lang="en-US" dirty="0" err="1"/>
              <a:t>i</a:t>
            </a:r>
            <a:r>
              <a:rPr lang="en-US" dirty="0"/>
              <a:t>=</a:t>
            </a:r>
            <a:r>
              <a:rPr lang="en-US" dirty="0" smtClean="0"/>
              <a:t>3 …</a:t>
            </a:r>
            <a:endParaRPr lang="en-US" dirty="0"/>
          </a:p>
          <a:p>
            <a:r>
              <a:rPr lang="en-US" dirty="0" smtClean="0"/>
              <a:t>So </a:t>
            </a:r>
            <a:r>
              <a:rPr lang="en-US" dirty="0"/>
              <a:t>can </a:t>
            </a:r>
            <a:r>
              <a:rPr lang="en-US" dirty="0" smtClean="0"/>
              <a:t>this “attack” </a:t>
            </a:r>
            <a:r>
              <a:rPr lang="en-US" dirty="0"/>
              <a:t>really work?</a:t>
            </a:r>
          </a:p>
          <a:p>
            <a:pPr>
              <a:lnSpc>
                <a:spcPct val="95000"/>
              </a:lnSpc>
            </a:pPr>
            <a:r>
              <a:rPr lang="en-US" dirty="0"/>
              <a:t>If elements at 0,1 and 3 </a:t>
            </a:r>
            <a:r>
              <a:rPr lang="en-US" dirty="0" smtClean="0"/>
              <a:t>are not </a:t>
            </a:r>
            <a:r>
              <a:rPr lang="en-US" dirty="0"/>
              <a:t>swapped in remaining initialization steps, attack </a:t>
            </a:r>
            <a:r>
              <a:rPr lang="en-US" dirty="0" smtClean="0"/>
              <a:t>works!</a:t>
            </a:r>
            <a:endParaRPr lang="en-US" dirty="0"/>
          </a:p>
          <a:p>
            <a:endParaRPr lang="en-US" sz="1800" dirty="0"/>
          </a:p>
        </p:txBody>
      </p:sp>
      <p:sp>
        <p:nvSpPr>
          <p:cNvPr id="1369093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7772400" cy="1143000"/>
          </a:xfrm>
          <a:noFill/>
          <a:ln/>
        </p:spPr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0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Eavesdropping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Wireless networking is just radio </a:t>
            </a:r>
            <a:r>
              <a:rPr lang="en-US" dirty="0" smtClean="0"/>
              <a:t>communications</a:t>
            </a:r>
            <a:endParaRPr lang="en-US" dirty="0"/>
          </a:p>
          <a:p>
            <a:pPr lvl="1"/>
            <a:r>
              <a:rPr lang="en-US" dirty="0" smtClean="0"/>
              <a:t>Anyone </a:t>
            </a:r>
            <a:r>
              <a:rPr lang="en-US" dirty="0"/>
              <a:t>with a radio interface can eavesdrop or inject </a:t>
            </a:r>
            <a:r>
              <a:rPr lang="en-US" dirty="0" smtClean="0"/>
              <a:t>traffic</a:t>
            </a:r>
            <a:endParaRPr lang="en-US" dirty="0"/>
          </a:p>
          <a:p>
            <a:pPr lvl="1"/>
            <a:r>
              <a:rPr lang="en-US" dirty="0"/>
              <a:t>Typical use inside: ~30m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178" y="3484056"/>
            <a:ext cx="2243644" cy="224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0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remaining initialization steps…</a:t>
            </a:r>
          </a:p>
          <a:p>
            <a:pPr lvl="1"/>
            <a:r>
              <a:rPr lang="en-US" dirty="0"/>
              <a:t>We have </a:t>
            </a:r>
            <a:r>
              <a:rPr lang="en-US" dirty="0" err="1" smtClean="0"/>
              <a:t>i</a:t>
            </a:r>
            <a:r>
              <a:rPr lang="en-US" dirty="0" smtClean="0"/>
              <a:t>=4,5,6</a:t>
            </a:r>
            <a:r>
              <a:rPr lang="en-US" dirty="0"/>
              <a:t>,… so index </a:t>
            </a:r>
            <a:r>
              <a:rPr lang="en-US" dirty="0" err="1"/>
              <a:t>i</a:t>
            </a:r>
            <a:r>
              <a:rPr lang="en-US" dirty="0"/>
              <a:t> will not affect anything at indices 0,1 or 3</a:t>
            </a:r>
          </a:p>
          <a:p>
            <a:pPr lvl="1"/>
            <a:r>
              <a:rPr lang="en-US" dirty="0"/>
              <a:t>But what about index j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smtClean="0"/>
              <a:t>Pretend index </a:t>
            </a:r>
            <a:r>
              <a:rPr lang="en-US" dirty="0"/>
              <a:t>j selected at random</a:t>
            </a:r>
          </a:p>
          <a:p>
            <a:pPr lvl="1"/>
            <a:r>
              <a:rPr lang="en-US" dirty="0"/>
              <a:t>At each step, probability is 253/256 that j  {0,1,3}</a:t>
            </a:r>
          </a:p>
          <a:p>
            <a:pPr lvl="1"/>
            <a:r>
              <a:rPr lang="en-US" dirty="0"/>
              <a:t>There are 252 steps after </a:t>
            </a:r>
            <a:r>
              <a:rPr lang="en-US" dirty="0" err="1" smtClean="0"/>
              <a:t>i</a:t>
            </a:r>
            <a:r>
              <a:rPr lang="en-US" dirty="0" smtClean="0"/>
              <a:t>=3</a:t>
            </a:r>
            <a:endParaRPr lang="en-US" dirty="0"/>
          </a:p>
          <a:p>
            <a:r>
              <a:rPr lang="en-US" dirty="0" smtClean="0"/>
              <a:t>Probability </a:t>
            </a:r>
            <a:r>
              <a:rPr lang="en-US" dirty="0"/>
              <a:t>that 0,1 and 3 </a:t>
            </a:r>
            <a:r>
              <a:rPr lang="en-US" dirty="0" smtClean="0"/>
              <a:t>are not </a:t>
            </a:r>
            <a:r>
              <a:rPr lang="en-US" dirty="0"/>
              <a:t>affected </a:t>
            </a:r>
            <a:r>
              <a:rPr lang="en-US" dirty="0" smtClean="0"/>
              <a:t>by</a:t>
            </a:r>
            <a:br>
              <a:rPr lang="en-US" dirty="0" smtClean="0"/>
            </a:br>
            <a:r>
              <a:rPr lang="en-US" dirty="0" smtClean="0"/>
              <a:t>index j after step </a:t>
            </a:r>
            <a:r>
              <a:rPr lang="en-US" dirty="0" err="1" smtClean="0"/>
              <a:t>i</a:t>
            </a:r>
            <a:r>
              <a:rPr lang="en-US" dirty="0" smtClean="0"/>
              <a:t>=3 </a:t>
            </a:r>
            <a:r>
              <a:rPr lang="en-US" dirty="0"/>
              <a:t>is</a:t>
            </a:r>
          </a:p>
          <a:p>
            <a:pPr marL="0" indent="0">
              <a:buNone/>
            </a:pPr>
            <a:r>
              <a:rPr lang="en-US" dirty="0"/>
              <a:t>(253/256)</a:t>
            </a:r>
            <a:r>
              <a:rPr lang="en-US" baseline="30000" dirty="0"/>
              <a:t>252</a:t>
            </a:r>
            <a:r>
              <a:rPr lang="en-US" dirty="0"/>
              <a:t> = 0.0513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76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WEP Cryptanalytic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Can </a:t>
            </a:r>
            <a:r>
              <a:rPr lang="en-US" dirty="0" smtClean="0"/>
              <a:t>the attacker really </a:t>
            </a:r>
            <a:r>
              <a:rPr lang="en-US" dirty="0"/>
              <a:t>recover the key?</a:t>
            </a:r>
          </a:p>
          <a:p>
            <a:r>
              <a:rPr lang="en-US" dirty="0" smtClean="0"/>
              <a:t>After seeing </a:t>
            </a:r>
            <a:r>
              <a:rPr lang="en-US" dirty="0"/>
              <a:t>enough IVs </a:t>
            </a:r>
            <a:r>
              <a:rPr lang="en-US" dirty="0" smtClean="0"/>
              <a:t>can obtain K</a:t>
            </a:r>
            <a:r>
              <a:rPr lang="en-US" baseline="-25000" dirty="0" smtClean="0"/>
              <a:t>3</a:t>
            </a:r>
            <a:endParaRPr lang="en-US" baseline="-25000" dirty="0"/>
          </a:p>
          <a:p>
            <a:pPr marL="0" indent="0">
              <a:buNone/>
            </a:pPr>
            <a:r>
              <a:rPr lang="en-US" dirty="0" smtClean="0"/>
              <a:t>Suppose attacker got K</a:t>
            </a:r>
            <a:r>
              <a:rPr lang="en-US" baseline="-25000" dirty="0" smtClean="0"/>
              <a:t>3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to </a:t>
            </a:r>
            <a:r>
              <a:rPr lang="en-US" dirty="0" smtClean="0"/>
              <a:t>find K</a:t>
            </a:r>
            <a:r>
              <a:rPr lang="en-US" baseline="-25000" dirty="0" smtClean="0"/>
              <a:t>4</a:t>
            </a:r>
            <a:r>
              <a:rPr lang="en-US" dirty="0" smtClean="0"/>
              <a:t>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Consider IVs of the form: IV = (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255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X</a:t>
            </a:r>
            <a:r>
              <a:rPr lang="en-US" dirty="0"/>
              <a:t>).</a:t>
            </a:r>
          </a:p>
          <a:p>
            <a:r>
              <a:rPr lang="en-US" dirty="0"/>
              <a:t>Then after initialization step </a:t>
            </a:r>
            <a:r>
              <a:rPr lang="en-US" dirty="0" err="1"/>
              <a:t>i</a:t>
            </a:r>
            <a:r>
              <a:rPr lang="en-US" dirty="0"/>
              <a:t>=4, one </a:t>
            </a:r>
            <a:r>
              <a:rPr lang="en-US" dirty="0" smtClean="0"/>
              <a:t>can </a:t>
            </a:r>
            <a:r>
              <a:rPr lang="en-US" dirty="0"/>
              <a:t>show that:</a:t>
            </a:r>
          </a:p>
          <a:p>
            <a:pPr marL="0" indent="0">
              <a:buNone/>
            </a:pPr>
            <a:r>
              <a:rPr lang="en-US" dirty="0" err="1" smtClean="0"/>
              <a:t>Keystream</a:t>
            </a:r>
            <a:r>
              <a:rPr lang="en-US" dirty="0" smtClean="0"/>
              <a:t> byte Y = S</a:t>
            </a:r>
            <a:r>
              <a:rPr lang="en-US" baseline="-25000" dirty="0" smtClean="0"/>
              <a:t>4</a:t>
            </a:r>
            <a:r>
              <a:rPr lang="en-US" dirty="0" smtClean="0"/>
              <a:t> </a:t>
            </a:r>
            <a:r>
              <a:rPr lang="en-US" dirty="0"/>
              <a:t>= 10+X+K</a:t>
            </a:r>
            <a:r>
              <a:rPr lang="en-US" baseline="-25000" dirty="0"/>
              <a:t>3</a:t>
            </a:r>
            <a:r>
              <a:rPr lang="en-US" dirty="0"/>
              <a:t>+</a:t>
            </a:r>
            <a:r>
              <a:rPr lang="en-US" dirty="0" smtClean="0"/>
              <a:t>K</a:t>
            </a:r>
            <a:r>
              <a:rPr lang="en-US" baseline="-25000" dirty="0" smtClean="0"/>
              <a:t>4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05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381" name="Rectangle 5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WEP Cryptanalytic Attack</a:t>
            </a:r>
          </a:p>
        </p:txBody>
      </p:sp>
      <p:sp>
        <p:nvSpPr>
          <p:cNvPr id="1381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enough IVs are </a:t>
            </a:r>
            <a:r>
              <a:rPr lang="en-US" dirty="0" smtClean="0"/>
              <a:t>available</a:t>
            </a:r>
            <a:endParaRPr lang="en-US" dirty="0"/>
          </a:p>
          <a:p>
            <a:pPr lvl="1"/>
            <a:r>
              <a:rPr lang="en-US" dirty="0"/>
              <a:t>And corresponding 1st </a:t>
            </a:r>
            <a:r>
              <a:rPr lang="en-US" dirty="0" err="1" smtClean="0"/>
              <a:t>keystream</a:t>
            </a:r>
            <a:r>
              <a:rPr lang="en-US" dirty="0" smtClean="0"/>
              <a:t> bytes </a:t>
            </a:r>
            <a:r>
              <a:rPr lang="en-US" dirty="0"/>
              <a:t>are </a:t>
            </a:r>
            <a:r>
              <a:rPr lang="en-US" dirty="0" smtClean="0"/>
              <a:t>known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Then </a:t>
            </a:r>
            <a:r>
              <a:rPr lang="en-US" dirty="0" smtClean="0"/>
              <a:t>attacker </a:t>
            </a:r>
            <a:r>
              <a:rPr lang="en-US" dirty="0"/>
              <a:t>can recover the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 smtClean="0"/>
              <a:t>Find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baseline="-25000" dirty="0">
                <a:solidFill>
                  <a:schemeClr val="accent2"/>
                </a:solidFill>
              </a:rPr>
              <a:t>3</a:t>
            </a:r>
            <a:r>
              <a:rPr lang="en-US" dirty="0"/>
              <a:t> then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baseline="-25000" dirty="0">
                <a:solidFill>
                  <a:schemeClr val="accent2"/>
                </a:solidFill>
              </a:rPr>
              <a:t>4</a:t>
            </a:r>
            <a:r>
              <a:rPr lang="en-US" dirty="0"/>
              <a:t> then </a:t>
            </a:r>
            <a:r>
              <a:rPr lang="en-US" dirty="0">
                <a:solidFill>
                  <a:schemeClr val="accent2"/>
                </a:solidFill>
              </a:rPr>
              <a:t>K</a:t>
            </a:r>
            <a:r>
              <a:rPr lang="en-US" baseline="-25000" dirty="0">
                <a:solidFill>
                  <a:schemeClr val="accent2"/>
                </a:solidFill>
              </a:rPr>
              <a:t>5</a:t>
            </a:r>
            <a:r>
              <a:rPr lang="en-US" dirty="0"/>
              <a:t> and so on…</a:t>
            </a:r>
          </a:p>
          <a:p>
            <a:endParaRPr lang="en-US" dirty="0"/>
          </a:p>
          <a:p>
            <a:r>
              <a:rPr lang="en-US" dirty="0"/>
              <a:t>Get entire key, regardless of </a:t>
            </a: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838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WEP Cryptanalytic Attack</a:t>
            </a:r>
          </a:p>
        </p:txBody>
      </p:sp>
      <p:sp>
        <p:nvSpPr>
          <p:cNvPr id="15708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4 million IVs to recover a 128-bit </a:t>
            </a:r>
            <a:r>
              <a:rPr lang="en-US" dirty="0" smtClean="0">
                <a:solidFill>
                  <a:schemeClr val="tx1"/>
                </a:solidFill>
              </a:rPr>
              <a:t>key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Number </a:t>
            </a:r>
            <a:r>
              <a:rPr lang="en-US" dirty="0">
                <a:solidFill>
                  <a:schemeClr val="tx1"/>
                </a:solidFill>
              </a:rPr>
              <a:t>of </a:t>
            </a:r>
            <a:r>
              <a:rPr lang="en-US" dirty="0" smtClean="0">
                <a:solidFill>
                  <a:schemeClr val="tx1"/>
                </a:solidFill>
              </a:rPr>
              <a:t>IVs is </a:t>
            </a:r>
            <a:r>
              <a:rPr lang="en-US" dirty="0">
                <a:solidFill>
                  <a:schemeClr val="tx1"/>
                </a:solidFill>
              </a:rPr>
              <a:t>linear with the key-</a:t>
            </a:r>
            <a:r>
              <a:rPr lang="en-US" dirty="0" smtClean="0">
                <a:solidFill>
                  <a:schemeClr val="tx1"/>
                </a:solidFill>
              </a:rPr>
              <a:t>length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vs</a:t>
            </a:r>
            <a:r>
              <a:rPr lang="en-US" dirty="0">
                <a:solidFill>
                  <a:schemeClr val="tx1"/>
                </a:solidFill>
              </a:rPr>
              <a:t> exponential)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Key is revealed </a:t>
            </a:r>
            <a:r>
              <a:rPr lang="en-US" dirty="0" smtClean="0">
                <a:solidFill>
                  <a:schemeClr val="tx1"/>
                </a:solidFill>
              </a:rPr>
              <a:t>sequentially byte </a:t>
            </a:r>
            <a:r>
              <a:rPr lang="en-US" dirty="0">
                <a:solidFill>
                  <a:schemeClr val="tx1"/>
                </a:solidFill>
              </a:rPr>
              <a:t>after </a:t>
            </a:r>
            <a:r>
              <a:rPr lang="en-US" dirty="0" smtClean="0">
                <a:solidFill>
                  <a:schemeClr val="tx1"/>
                </a:solidFill>
              </a:rPr>
              <a:t>byte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7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5667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Korek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– 2004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Proposed 17 attacks based on </a:t>
            </a:r>
            <a:r>
              <a:rPr lang="en-US" dirty="0" smtClean="0">
                <a:solidFill>
                  <a:schemeClr val="tx1"/>
                </a:solidFill>
              </a:rPr>
              <a:t>FMS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New classes of weak </a:t>
            </a:r>
            <a:r>
              <a:rPr lang="en-US" dirty="0" smtClean="0">
                <a:solidFill>
                  <a:schemeClr val="tx1"/>
                </a:solidFill>
              </a:rPr>
              <a:t>IVs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1 million </a:t>
            </a:r>
            <a:r>
              <a:rPr lang="en-US" dirty="0" smtClean="0">
                <a:solidFill>
                  <a:schemeClr val="tx1"/>
                </a:solidFill>
              </a:rPr>
              <a:t>IVs</a:t>
            </a:r>
            <a:endParaRPr lang="en-US" dirty="0">
              <a:solidFill>
                <a:schemeClr val="tx1"/>
              </a:solidFill>
            </a:endParaRP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Tews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>
                <a:solidFill>
                  <a:schemeClr val="tx1"/>
                </a:solidFill>
              </a:rPr>
              <a:t>Weinmann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Pyshkin</a:t>
            </a:r>
            <a:r>
              <a:rPr lang="en-US" dirty="0" smtClean="0">
                <a:solidFill>
                  <a:schemeClr val="tx1"/>
                </a:solidFill>
              </a:rPr>
              <a:t> (PTW) – 2007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Still new </a:t>
            </a:r>
            <a:r>
              <a:rPr lang="en-US" dirty="0" smtClean="0">
                <a:solidFill>
                  <a:schemeClr val="tx1"/>
                </a:solidFill>
              </a:rPr>
              <a:t>classes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80,000 IVs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Variant </a:t>
            </a:r>
            <a:r>
              <a:rPr lang="en-US" dirty="0">
                <a:solidFill>
                  <a:schemeClr val="tx1"/>
                </a:solidFill>
              </a:rPr>
              <a:t>by </a:t>
            </a:r>
            <a:r>
              <a:rPr lang="en-US" dirty="0" err="1">
                <a:solidFill>
                  <a:schemeClr val="tx1"/>
                </a:solidFill>
              </a:rPr>
              <a:t>Vaudenay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 err="1">
                <a:solidFill>
                  <a:schemeClr val="tx1"/>
                </a:solidFill>
              </a:rPr>
              <a:t>Vuagnoux</a:t>
            </a:r>
            <a:r>
              <a:rPr lang="en-US" dirty="0">
                <a:solidFill>
                  <a:schemeClr val="tx1"/>
                </a:solidFill>
              </a:rPr>
              <a:t> 2007 (</a:t>
            </a:r>
            <a:r>
              <a:rPr lang="en-US" dirty="0" smtClean="0">
                <a:solidFill>
                  <a:schemeClr val="tx1"/>
                </a:solidFill>
              </a:rPr>
              <a:t>32</a:t>
            </a:r>
            <a:r>
              <a:rPr lang="en-US" dirty="0" smtClean="0">
                <a:solidFill>
                  <a:schemeClr val="tx1"/>
                </a:solidFill>
                <a:latin typeface="Arial"/>
              </a:rPr>
              <a:t>,0</a:t>
            </a:r>
            <a:r>
              <a:rPr lang="en-US" dirty="0" smtClean="0">
                <a:solidFill>
                  <a:schemeClr val="tx1"/>
                </a:solidFill>
              </a:rPr>
              <a:t>00 </a:t>
            </a:r>
            <a:r>
              <a:rPr lang="en-US" dirty="0">
                <a:solidFill>
                  <a:schemeClr val="tx1"/>
                </a:solidFill>
              </a:rPr>
              <a:t>IVs)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Key bytes are no longer necessarily guessed </a:t>
            </a:r>
            <a:r>
              <a:rPr lang="en-US" dirty="0" smtClean="0">
                <a:solidFill>
                  <a:schemeClr val="tx1"/>
                </a:solidFill>
              </a:rPr>
              <a:t>sequentially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6723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/>
              <a:t>Further Attacks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447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Downloadable Tools</a:t>
            </a:r>
          </a:p>
        </p:txBody>
      </p:sp>
      <p:sp>
        <p:nvSpPr>
          <p:cNvPr id="1447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err="1">
                <a:solidFill>
                  <a:schemeClr val="accent2"/>
                </a:solidFill>
              </a:rPr>
              <a:t>AirCrack-ng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  <a:hlinkClick r:id="rId3"/>
              </a:rPr>
              <a:t>http://www.aircrack-</a:t>
            </a:r>
            <a:r>
              <a:rPr lang="en-US" dirty="0" smtClean="0">
                <a:solidFill>
                  <a:schemeClr val="tx2"/>
                </a:solidFill>
                <a:hlinkClick r:id="rId3"/>
              </a:rPr>
              <a:t>ng.org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/>
              <a:t>Implement </a:t>
            </a:r>
            <a:r>
              <a:rPr lang="en-US" dirty="0" err="1"/>
              <a:t>Korek</a:t>
            </a:r>
            <a:r>
              <a:rPr lang="en-US" dirty="0"/>
              <a:t>, PTW (needs ARP flooding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rgbClr val="969696"/>
                </a:solidFill>
              </a:rPr>
              <a:t>WepCrack</a:t>
            </a:r>
            <a:endParaRPr lang="en-US" dirty="0">
              <a:solidFill>
                <a:srgbClr val="969696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  <a:hlinkClick r:id="rId4"/>
              </a:rPr>
              <a:t>http://</a:t>
            </a:r>
            <a:r>
              <a:rPr lang="en-US" dirty="0" err="1">
                <a:solidFill>
                  <a:schemeClr val="tx2"/>
                </a:solidFill>
                <a:hlinkClick r:id="rId4"/>
              </a:rPr>
              <a:t>sourceforge.net</a:t>
            </a:r>
            <a:r>
              <a:rPr lang="en-US" dirty="0">
                <a:solidFill>
                  <a:schemeClr val="tx2"/>
                </a:solidFill>
                <a:hlinkClick r:id="rId4"/>
              </a:rPr>
              <a:t>/projects/</a:t>
            </a:r>
            <a:r>
              <a:rPr lang="en-US" dirty="0" err="1">
                <a:solidFill>
                  <a:schemeClr val="tx2"/>
                </a:solidFill>
                <a:hlinkClick r:id="rId4"/>
              </a:rPr>
              <a:t>wepcrack</a:t>
            </a:r>
            <a:r>
              <a:rPr lang="en-US" dirty="0">
                <a:solidFill>
                  <a:schemeClr val="tx2"/>
                </a:solidFill>
                <a:hlinkClick r:id="rId4"/>
              </a:rPr>
              <a:t>/</a:t>
            </a:r>
            <a:endParaRPr lang="en-US" dirty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“</a:t>
            </a:r>
            <a:r>
              <a:rPr lang="en-US" dirty="0" err="1" smtClean="0"/>
              <a:t>WEPCrack</a:t>
            </a:r>
            <a:r>
              <a:rPr lang="en-US" dirty="0" smtClean="0"/>
              <a:t> </a:t>
            </a:r>
            <a:r>
              <a:rPr lang="en-US" dirty="0"/>
              <a:t>is a tool that cracks 802.11 WEP encryption keys using the latest discovered weakness of RC4 key </a:t>
            </a:r>
            <a:r>
              <a:rPr lang="en-US" dirty="0" smtClean="0"/>
              <a:t>scheduling”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Last version: Oct </a:t>
            </a:r>
            <a:r>
              <a:rPr lang="en-US" dirty="0" smtClean="0"/>
              <a:t>2004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rgbClr val="969696"/>
                </a:solidFill>
              </a:rPr>
              <a:t>AirSnort</a:t>
            </a:r>
            <a:endParaRPr lang="en-US" dirty="0">
              <a:solidFill>
                <a:srgbClr val="969696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>
                <a:solidFill>
                  <a:schemeClr val="tx2"/>
                </a:solidFill>
                <a:hlinkClick r:id="rId5"/>
              </a:rPr>
              <a:t>http://airsnort.shmoo.com</a:t>
            </a:r>
            <a:r>
              <a:rPr lang="en-US" dirty="0" smtClean="0">
                <a:solidFill>
                  <a:schemeClr val="tx2"/>
                </a:solidFill>
                <a:hlinkClick r:id="rId5"/>
              </a:rPr>
              <a:t>/</a:t>
            </a:r>
            <a:endParaRPr lang="en-US" dirty="0" smtClean="0">
              <a:solidFill>
                <a:schemeClr val="tx2"/>
              </a:solidFill>
            </a:endParaRPr>
          </a:p>
          <a:p>
            <a:pPr lvl="1">
              <a:lnSpc>
                <a:spcPct val="120000"/>
              </a:lnSpc>
            </a:pPr>
            <a:r>
              <a:rPr lang="en-US" dirty="0" smtClean="0"/>
              <a:t>Last </a:t>
            </a:r>
            <a:r>
              <a:rPr lang="en-US" dirty="0"/>
              <a:t>update: 2005 (no longer supported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Implement </a:t>
            </a:r>
            <a:r>
              <a:rPr lang="en-US" dirty="0" err="1" smtClean="0"/>
              <a:t>Korek’s</a:t>
            </a:r>
            <a:r>
              <a:rPr lang="en-US" dirty="0" smtClean="0"/>
              <a:t> attacks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7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409D-5E2D-FB4E-9A06-44B9D3E2061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79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648200"/>
            <a:ext cx="5638800" cy="1362075"/>
          </a:xfrm>
        </p:spPr>
        <p:txBody>
          <a:bodyPr anchor="t"/>
          <a:lstStyle/>
          <a:p>
            <a:r>
              <a:rPr lang="en-US" dirty="0" smtClean="0"/>
              <a:t>WPA | SSL/TLS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124200"/>
            <a:ext cx="5638800" cy="1500187"/>
          </a:xfrm>
        </p:spPr>
        <p:txBody>
          <a:bodyPr anchor="b"/>
          <a:lstStyle/>
          <a:p>
            <a:r>
              <a:rPr lang="en-US" dirty="0"/>
              <a:t>Next time you will learn </a:t>
            </a:r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1752601"/>
            <a:ext cx="27432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r>
              <a:rPr lang="en-US" dirty="0" smtClean="0"/>
              <a:t>Stay tuned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532B-7152-4545-9364-C8561603D0F4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72" y="508669"/>
            <a:ext cx="3123625" cy="2826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248" y="2042583"/>
            <a:ext cx="3592107" cy="21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Outdoor</a:t>
            </a:r>
            <a:br>
              <a:rPr lang="en-US" dirty="0" smtClean="0"/>
            </a:br>
            <a:r>
              <a:rPr lang="en-US" dirty="0" smtClean="0"/>
              <a:t>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7" y="1600200"/>
            <a:ext cx="2089566" cy="4823385"/>
          </a:xfrm>
        </p:spPr>
        <p:txBody>
          <a:bodyPr/>
          <a:lstStyle/>
          <a:p>
            <a:r>
              <a:rPr lang="en-US" dirty="0" smtClean="0"/>
              <a:t>Your friendly NSA can hack your </a:t>
            </a:r>
            <a:r>
              <a:rPr lang="en-US" dirty="0" err="1" smtClean="0"/>
              <a:t>WiFi</a:t>
            </a:r>
            <a:r>
              <a:rPr lang="en-US" dirty="0" smtClean="0"/>
              <a:t> over distances of up to 13 km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611" y="215362"/>
            <a:ext cx="5746176" cy="642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77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Wardriving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Discovering </a:t>
            </a:r>
            <a:r>
              <a:rPr lang="en-US" sz="2800" dirty="0" err="1"/>
              <a:t>WiFi</a:t>
            </a:r>
            <a:r>
              <a:rPr lang="en-US" sz="2800" dirty="0"/>
              <a:t> </a:t>
            </a:r>
            <a:r>
              <a:rPr lang="en-US" sz="2800" dirty="0" smtClean="0"/>
              <a:t>networks by a person in a car</a:t>
            </a:r>
          </a:p>
          <a:p>
            <a:pPr lvl="1"/>
            <a:r>
              <a:rPr lang="en-US" sz="2000" dirty="0"/>
              <a:t>N</a:t>
            </a:r>
            <a:r>
              <a:rPr lang="en-US" sz="2000" dirty="0" smtClean="0"/>
              <a:t>o </a:t>
            </a:r>
            <a:r>
              <a:rPr lang="en-US" sz="2000" dirty="0"/>
              <a:t>unauthorized </a:t>
            </a:r>
            <a:r>
              <a:rPr lang="en-US" sz="2000" dirty="0" smtClean="0"/>
              <a:t>access</a:t>
            </a:r>
            <a:endParaRPr lang="en-US" sz="2000" dirty="0"/>
          </a:p>
          <a:p>
            <a:r>
              <a:rPr lang="en-US" sz="2800" dirty="0"/>
              <a:t>To </a:t>
            </a:r>
            <a:r>
              <a:rPr lang="en-US" sz="2800" dirty="0" err="1" smtClean="0"/>
              <a:t>wardrive</a:t>
            </a:r>
            <a:r>
              <a:rPr lang="en-US" sz="2800" dirty="0"/>
              <a:t>:</a:t>
            </a:r>
          </a:p>
          <a:p>
            <a:pPr lvl="1"/>
            <a:r>
              <a:rPr lang="en-US" sz="2000" dirty="0"/>
              <a:t>Laptop</a:t>
            </a:r>
          </a:p>
          <a:p>
            <a:pPr lvl="1"/>
            <a:r>
              <a:rPr lang="en-US" sz="2000" dirty="0"/>
              <a:t>802.11 adapter</a:t>
            </a:r>
          </a:p>
          <a:p>
            <a:pPr lvl="1"/>
            <a:r>
              <a:rPr lang="en-US" sz="2000" dirty="0"/>
              <a:t>Software</a:t>
            </a:r>
          </a:p>
          <a:p>
            <a:pPr lvl="1"/>
            <a:r>
              <a:rPr lang="en-US" sz="2000" dirty="0"/>
              <a:t>GPS</a:t>
            </a:r>
          </a:p>
          <a:p>
            <a:pPr lvl="1"/>
            <a:r>
              <a:rPr lang="en-US" sz="2000" dirty="0" smtClean="0"/>
              <a:t>Car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While you </a:t>
            </a:r>
            <a:r>
              <a:rPr lang="en-US" sz="2800" dirty="0" smtClean="0"/>
              <a:t>drive, software logs all </a:t>
            </a:r>
            <a:r>
              <a:rPr lang="en-US" sz="2800" dirty="0" err="1" smtClean="0"/>
              <a:t>WiFi</a:t>
            </a:r>
            <a:r>
              <a:rPr lang="en-US" sz="2800" dirty="0" smtClean="0"/>
              <a:t> networks around</a:t>
            </a:r>
          </a:p>
          <a:p>
            <a:pPr lvl="1"/>
            <a:r>
              <a:rPr lang="en-US" sz="2000" dirty="0"/>
              <a:t>E.g</a:t>
            </a:r>
            <a:r>
              <a:rPr lang="en-US" sz="2000" dirty="0" smtClean="0"/>
              <a:t>. </a:t>
            </a:r>
            <a:r>
              <a:rPr lang="en-US" sz="2000" dirty="0" smtClean="0">
                <a:hlinkClick r:id="rId2"/>
              </a:rPr>
              <a:t>www.wigle.net</a:t>
            </a:r>
            <a:endParaRPr lang="en-US" sz="20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592" y="4262660"/>
            <a:ext cx="4322096" cy="2241087"/>
          </a:xfrm>
          <a:prstGeom prst="rect">
            <a:avLst/>
          </a:prstGeom>
        </p:spPr>
      </p:pic>
      <p:pic>
        <p:nvPicPr>
          <p:cNvPr id="9" name="Picture 5" descr="wep-wardriv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1708" y="484094"/>
            <a:ext cx="914400" cy="76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4951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LLN on </a:t>
            </a:r>
            <a:r>
              <a:rPr lang="en-US" dirty="0" err="1" smtClean="0"/>
              <a:t>WiGLE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87" y="1625084"/>
            <a:ext cx="7467600" cy="484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13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0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Security Needs</a:t>
            </a:r>
          </a:p>
        </p:txBody>
      </p:sp>
      <p:sp>
        <p:nvSpPr>
          <p:cNvPr id="130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>
              <a:buFont typeface="Wingdings" charset="0"/>
              <a:buNone/>
            </a:pPr>
            <a:r>
              <a:rPr lang="en-US" dirty="0" smtClean="0">
                <a:solidFill>
                  <a:schemeClr val="accent2"/>
                </a:solidFill>
              </a:rPr>
              <a:t>Easiness </a:t>
            </a:r>
            <a:r>
              <a:rPr lang="en-US" dirty="0">
                <a:solidFill>
                  <a:schemeClr val="accent2"/>
                </a:solidFill>
              </a:rPr>
              <a:t>to intervene on a wireless network</a:t>
            </a:r>
          </a:p>
          <a:p>
            <a:pPr algn="ctr">
              <a:buFont typeface="Wingdings" charset="0"/>
              <a:buNone/>
            </a:pPr>
            <a:r>
              <a:rPr lang="en-US" dirty="0" smtClean="0"/>
              <a:t>raises</a:t>
            </a:r>
            <a:endParaRPr lang="en-US" dirty="0"/>
          </a:p>
          <a:p>
            <a:pPr algn="ctr">
              <a:buFont typeface="Wingdings" charset="0"/>
              <a:buNone/>
            </a:pPr>
            <a:r>
              <a:rPr lang="en-US" dirty="0" smtClean="0">
                <a:solidFill>
                  <a:schemeClr val="accent2"/>
                </a:solidFill>
              </a:rPr>
              <a:t>security </a:t>
            </a:r>
            <a:r>
              <a:rPr lang="en-US" dirty="0">
                <a:solidFill>
                  <a:schemeClr val="accent2"/>
                </a:solidFill>
              </a:rPr>
              <a:t>needs</a:t>
            </a:r>
          </a:p>
          <a:p>
            <a:pPr algn="ctr">
              <a:buFont typeface="Wingdings" charset="0"/>
              <a:buNone/>
            </a:pPr>
            <a:endParaRPr lang="en-US" dirty="0">
              <a:solidFill>
                <a:schemeClr val="accent2"/>
              </a:solidFill>
            </a:endParaRPr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1302532" name="AutoShape 4"/>
          <p:cNvSpPr>
            <a:spLocks noChangeArrowheads="1"/>
          </p:cNvSpPr>
          <p:nvPr/>
        </p:nvSpPr>
        <p:spPr bwMode="auto">
          <a:xfrm rot="-3022603">
            <a:off x="2705100" y="4130675"/>
            <a:ext cx="1524000" cy="381000"/>
          </a:xfrm>
          <a:prstGeom prst="lef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2533" name="AutoShape 5"/>
          <p:cNvSpPr>
            <a:spLocks noChangeArrowheads="1"/>
          </p:cNvSpPr>
          <p:nvPr/>
        </p:nvSpPr>
        <p:spPr bwMode="auto">
          <a:xfrm rot="16200000">
            <a:off x="3886200" y="4152900"/>
            <a:ext cx="1371600" cy="381000"/>
          </a:xfrm>
          <a:prstGeom prst="leftArrow">
            <a:avLst>
              <a:gd name="adj1" fmla="val 50000"/>
              <a:gd name="adj2" fmla="val 9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2534" name="AutoShape 6"/>
          <p:cNvSpPr>
            <a:spLocks noChangeArrowheads="1"/>
          </p:cNvSpPr>
          <p:nvPr/>
        </p:nvSpPr>
        <p:spPr bwMode="auto">
          <a:xfrm rot="3022603" flipH="1">
            <a:off x="4914900" y="4130675"/>
            <a:ext cx="1524000" cy="381000"/>
          </a:xfrm>
          <a:prstGeom prst="lef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02535" name="Text Box 7"/>
          <p:cNvSpPr txBox="1">
            <a:spLocks noChangeArrowheads="1"/>
          </p:cNvSpPr>
          <p:nvPr/>
        </p:nvSpPr>
        <p:spPr bwMode="auto">
          <a:xfrm>
            <a:off x="1074589" y="5181600"/>
            <a:ext cx="248788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accent1"/>
                </a:solidFill>
                <a:latin typeface="Tahoma"/>
                <a:cs typeface="Tahoma"/>
              </a:rPr>
              <a:t>Authentication</a:t>
            </a:r>
          </a:p>
        </p:txBody>
      </p:sp>
      <p:sp>
        <p:nvSpPr>
          <p:cNvPr id="1302536" name="Text Box 8"/>
          <p:cNvSpPr txBox="1">
            <a:spLocks noChangeArrowheads="1"/>
          </p:cNvSpPr>
          <p:nvPr/>
        </p:nvSpPr>
        <p:spPr bwMode="auto">
          <a:xfrm>
            <a:off x="3581400" y="5181600"/>
            <a:ext cx="2057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accent1"/>
                </a:solidFill>
                <a:latin typeface="Tahoma"/>
                <a:cs typeface="Tahoma"/>
              </a:rPr>
              <a:t>Integrity</a:t>
            </a:r>
          </a:p>
        </p:txBody>
      </p:sp>
      <p:sp>
        <p:nvSpPr>
          <p:cNvPr id="1302537" name="Text Box 9"/>
          <p:cNvSpPr txBox="1">
            <a:spLocks noChangeArrowheads="1"/>
          </p:cNvSpPr>
          <p:nvPr/>
        </p:nvSpPr>
        <p:spPr bwMode="auto">
          <a:xfrm>
            <a:off x="5657729" y="5181600"/>
            <a:ext cx="249494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solidFill>
                  <a:schemeClr val="accent1"/>
                </a:solidFill>
                <a:latin typeface="Tahoma"/>
                <a:cs typeface="Tahoma"/>
              </a:rPr>
              <a:t>Confidentiality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18 Mar 2014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07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canini-teaching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mcanini-teaching.thmx</Template>
  <TotalTime>8160</TotalTime>
  <Words>3522</Words>
  <Application>Microsoft Macintosh PowerPoint</Application>
  <PresentationFormat>On-screen Show (4:3)</PresentationFormat>
  <Paragraphs>811</Paragraphs>
  <Slides>57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mcanini-teaching</vt:lpstr>
      <vt:lpstr>WEP</vt:lpstr>
      <vt:lpstr>Announcements</vt:lpstr>
      <vt:lpstr>Plan for today</vt:lpstr>
      <vt:lpstr>WiFi: Infrastructure Mode</vt:lpstr>
      <vt:lpstr>Problem: Eavesdropping</vt:lpstr>
      <vt:lpstr>Outdoor too</vt:lpstr>
      <vt:lpstr>Wardriving</vt:lpstr>
      <vt:lpstr>Example: LLN on WiGLE</vt:lpstr>
      <vt:lpstr>Security Needs</vt:lpstr>
      <vt:lpstr>Authentication in WiFi networks</vt:lpstr>
      <vt:lpstr>Authentication options</vt:lpstr>
      <vt:lpstr>Open systems</vt:lpstr>
      <vt:lpstr>AP’s SSID</vt:lpstr>
      <vt:lpstr>SSID in practice</vt:lpstr>
      <vt:lpstr>MAC address filter</vt:lpstr>
      <vt:lpstr>Encryption</vt:lpstr>
      <vt:lpstr>Wired Equivalent Privacy (WEP)</vt:lpstr>
      <vt:lpstr>Wired Equivalent Privacy (WEP)</vt:lpstr>
      <vt:lpstr>No Key Management</vt:lpstr>
      <vt:lpstr>No Key Management</vt:lpstr>
      <vt:lpstr>Replay Attacks</vt:lpstr>
      <vt:lpstr>Integrity</vt:lpstr>
      <vt:lpstr>Encryption based on Stream Cipher</vt:lpstr>
      <vt:lpstr>The RC4 Stream Cipher</vt:lpstr>
      <vt:lpstr>RC4</vt:lpstr>
      <vt:lpstr>Key Scheduling (KSA)</vt:lpstr>
      <vt:lpstr>Keystream Generator (PRGA)</vt:lpstr>
      <vt:lpstr>Encryption based on Stream Cipher</vt:lpstr>
      <vt:lpstr>WEP Authentication</vt:lpstr>
      <vt:lpstr>Attacks on WEP</vt:lpstr>
      <vt:lpstr>#1 Exhaustive Search</vt:lpstr>
      <vt:lpstr>#2 CRC Property</vt:lpstr>
      <vt:lpstr>#2 Example: ΔIP Address</vt:lpstr>
      <vt:lpstr>#3 Keystream Reused</vt:lpstr>
      <vt:lpstr>#3 Keystream Reused</vt:lpstr>
      <vt:lpstr>#3 Keystream Reused</vt:lpstr>
      <vt:lpstr>#3 Getting Some Plaintext</vt:lpstr>
      <vt:lpstr>Some history</vt:lpstr>
      <vt:lpstr>#4 Fluhrer, Mantin, and Shamir</vt:lpstr>
      <vt:lpstr>WEP Cryptanalytic Attack</vt:lpstr>
      <vt:lpstr>WEP Cryptanalytic Attack</vt:lpstr>
      <vt:lpstr>RC4 Steps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WEP Cryptanalytic Attack</vt:lpstr>
      <vt:lpstr>Further Attacks</vt:lpstr>
      <vt:lpstr>Downloadable Tools</vt:lpstr>
      <vt:lpstr>Any questions?</vt:lpstr>
      <vt:lpstr>WPA | SSL/TLS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Cryptography 1</dc:title>
  <dc:creator>Marco Canini</dc:creator>
  <cp:lastModifiedBy>Marco Canini</cp:lastModifiedBy>
  <cp:revision>772</cp:revision>
  <dcterms:created xsi:type="dcterms:W3CDTF">2014-02-21T15:08:43Z</dcterms:created>
  <dcterms:modified xsi:type="dcterms:W3CDTF">2014-03-18T06:18:49Z</dcterms:modified>
</cp:coreProperties>
</file>